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8" r:id="rId6"/>
    <p:sldId id="259" r:id="rId7"/>
    <p:sldId id="358" r:id="rId8"/>
    <p:sldId id="357" r:id="rId9"/>
    <p:sldId id="361" r:id="rId10"/>
    <p:sldId id="362" r:id="rId11"/>
    <p:sldId id="363" r:id="rId12"/>
    <p:sldId id="364" r:id="rId13"/>
    <p:sldId id="366" r:id="rId14"/>
    <p:sldId id="365" r:id="rId15"/>
    <p:sldId id="385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88" r:id="rId26"/>
    <p:sldId id="390" r:id="rId27"/>
    <p:sldId id="387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56" r:id="rId37"/>
  </p:sldIdLst>
  <p:sldSz cx="6858000" cy="9906000" type="A4"/>
  <p:notesSz cx="6858000" cy="9144000"/>
  <p:custDataLst>
    <p:tags r:id="rId39"/>
  </p:custDataLst>
  <p:defaultTextStyle>
    <a:defPPr>
      <a:defRPr lang="de-DE"/>
    </a:defPPr>
    <a:lvl1pPr marL="0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0CD21C-A9EF-4347-8212-3B0D939C5DA1}">
          <p14:sldIdLst>
            <p14:sldId id="256"/>
            <p14:sldId id="258"/>
          </p14:sldIdLst>
        </p14:section>
        <p14:section name="Abschnitt ohne Titel" id="{A12B8D18-D682-4FBD-BD69-2F20E65D284F}">
          <p14:sldIdLst>
            <p14:sldId id="259"/>
            <p14:sldId id="358"/>
            <p14:sldId id="357"/>
            <p14:sldId id="361"/>
            <p14:sldId id="362"/>
            <p14:sldId id="363"/>
            <p14:sldId id="364"/>
            <p14:sldId id="366"/>
            <p14:sldId id="365"/>
            <p14:sldId id="385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88"/>
            <p14:sldId id="390"/>
            <p14:sldId id="387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68" autoAdjust="0"/>
    <p:restoredTop sz="97680" autoAdjust="0"/>
  </p:normalViewPr>
  <p:slideViewPr>
    <p:cSldViewPr snapToGrid="0" snapToObjects="1">
      <p:cViewPr varScale="1">
        <p:scale>
          <a:sx n="75" d="100"/>
          <a:sy n="75" d="100"/>
        </p:scale>
        <p:origin x="-1380" y="-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72F1-191B-42B8-8D97-65056C58E61A}" type="datetimeFigureOut">
              <a:rPr lang="de-DE" smtClean="0"/>
              <a:t>04.10.2017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87C0-0210-4ED9-91F4-F336EE7B50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54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1" y="2311402"/>
            <a:ext cx="5169877" cy="653750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107287" tIns="53643" rIns="107287" bIns="53643" rtlCol="0" anchor="t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3943350" y="9355667"/>
            <a:ext cx="1371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3643" rIns="0" bIns="53643">
            <a:prstTxWarp prst="textNoShape">
              <a:avLst/>
            </a:prstTxWarp>
          </a:bodyPr>
          <a:lstStyle/>
          <a:p>
            <a:pPr algn="r">
              <a:defRPr/>
            </a:pPr>
            <a:endParaRPr lang="de-DE" sz="1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  <p:pic>
        <p:nvPicPr>
          <p:cNvPr id="1027" name="Picture 3" descr="C:\Users\nlarenta\Desktop\Logo_NWB_201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9015375"/>
            <a:ext cx="1438274" cy="7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536433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ozentenservice@nwb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939584"/>
            <a:ext cx="5829300" cy="2123369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TheSans B7 Bold" pitchFamily="34" charset="0"/>
              </a:rPr>
              <a:t>Einführung in die Buchführung und Bilanzierung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>
                <a:latin typeface="TheSans B7 Bold" pitchFamily="34" charset="0"/>
              </a:rPr>
              <a:t>– </a:t>
            </a:r>
            <a:r>
              <a:rPr lang="de-DE" sz="2800" dirty="0" smtClean="0">
                <a:latin typeface="TheSans B7 Bold" pitchFamily="34" charset="0"/>
              </a:rPr>
              <a:t>Dozentenmaterialien –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 smtClean="0">
                <a:latin typeface="TheSans B7 Bold" pitchFamily="34" charset="0"/>
              </a:rPr>
              <a:t>Abbildungen</a:t>
            </a:r>
            <a:endParaRPr lang="de-DE" sz="2800" dirty="0">
              <a:latin typeface="TheSans B7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379510"/>
            <a:ext cx="5334000" cy="3439583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Quelle:  	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Professor Dr. Wolfgang Hufnagel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		Professor Dr. Beate Burgfeld-				Schächer</a:t>
            </a:r>
            <a:endParaRPr lang="de-DE" sz="2000" dirty="0">
              <a:solidFill>
                <a:schemeClr val="tx1"/>
              </a:solidFill>
              <a:latin typeface="TheSans B7 Bold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latin typeface="TheSans B7 Bold" pitchFamily="34" charset="0"/>
              </a:rPr>
              <a:t>Einführung in die 					Buchführung und 					Bilanzierung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8., vollständig überarbeitete und 			erweiterte Auflage 2016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</a:rPr>
              <a:t>978-3-482-53838-4 </a:t>
            </a:r>
            <a:endParaRPr lang="de-DE" sz="1800" dirty="0" smtClean="0">
              <a:solidFill>
                <a:schemeClr val="tx1"/>
              </a:solidFill>
              <a:latin typeface="TheSans B5 Plain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endParaRPr lang="de-DE" sz="2000" dirty="0">
              <a:solidFill>
                <a:schemeClr val="tx1"/>
              </a:solidFill>
              <a:latin typeface="TheSans B5 Plain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35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13: 	Zusammenhang der Konten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600075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17: 	GWG-Wahlrecht zwischen Sammelposten und </a:t>
            </a:r>
            <a:r>
              <a:rPr lang="de-DE" sz="2000" dirty="0" smtClean="0">
                <a:latin typeface="TheSans B5 Plain" pitchFamily="34" charset="0"/>
              </a:rPr>
              <a:t>		Sofortabschreibung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233642"/>
            <a:ext cx="6000750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116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21: 	Adressaten des Jahresabschlusses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" y="2114550"/>
            <a:ext cx="6000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117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22: 	Aufgaben des Jahresabschlusses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041525"/>
            <a:ext cx="6000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119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23: 	Abgrenzung der Grundsätze </a:t>
            </a:r>
            <a:r>
              <a:rPr lang="de-DE" sz="2000" dirty="0" smtClean="0">
                <a:latin typeface="TheSans B5 Plain" pitchFamily="34" charset="0"/>
              </a:rPr>
              <a:t>						ordnungsmäßiger </a:t>
            </a:r>
            <a:r>
              <a:rPr lang="de-DE" sz="2000" dirty="0">
                <a:latin typeface="TheSans B5 Plain" pitchFamily="34" charset="0"/>
              </a:rPr>
              <a:t>Buchführung und </a:t>
            </a:r>
            <a:r>
              <a:rPr lang="de-DE" sz="2000" dirty="0" smtClean="0">
                <a:latin typeface="TheSans B5 Plain" pitchFamily="34" charset="0"/>
              </a:rPr>
              <a:t>				Bilanzierung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381192"/>
            <a:ext cx="6000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139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30: 	Aktivierung von Forschungs- und </a:t>
            </a:r>
            <a:r>
              <a:rPr lang="de-DE" sz="2000" dirty="0" smtClean="0">
                <a:latin typeface="TheSans B5 Plain" pitchFamily="34" charset="0"/>
              </a:rPr>
              <a:t>					Entwicklungskosten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387600"/>
            <a:ext cx="600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141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31: 	Bewertungsvereinfachungsverfahren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372887"/>
            <a:ext cx="6000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169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37: 	Einteilung Rücklagen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371600"/>
            <a:ext cx="60007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171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38: 	Arten von Rückstellungen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76438"/>
            <a:ext cx="6000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206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42: 	Zusammensetzung des Jahresabschlusses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595438"/>
            <a:ext cx="6000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702"/>
            <a:ext cx="6337300" cy="19147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3000" dirty="0" smtClean="0">
                <a:latin typeface="TheSans B7 Bold" pitchFamily="34" charset="0"/>
              </a:rPr>
              <a:t>Inhalt</a:t>
            </a:r>
            <a:r>
              <a:rPr lang="de-DE" sz="2800" dirty="0" smtClean="0">
                <a:latin typeface="TheSans B7 Bold" pitchFamily="34" charset="0"/>
              </a:rPr>
              <a:t/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1500" dirty="0" smtClean="0">
                <a:latin typeface="TheSans B2 ExtraLight" pitchFamily="34" charset="0"/>
              </a:rPr>
              <a:t>Die </a:t>
            </a:r>
            <a:r>
              <a:rPr lang="de-DE" sz="1500" dirty="0">
                <a:latin typeface="TheSans B2 ExtraLight" pitchFamily="34" charset="0"/>
              </a:rPr>
              <a:t>Nummerierung der Abbildungen entspricht der Darstellung im Buch.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1902849"/>
            <a:ext cx="6000750" cy="6729967"/>
          </a:xfrm>
        </p:spPr>
        <p:txBody>
          <a:bodyPr>
            <a:noAutofit/>
          </a:bodyPr>
          <a:lstStyle/>
          <a:p>
            <a:r>
              <a:rPr lang="de-DE" sz="1200" dirty="0">
                <a:latin typeface="TheSans B5 Plain" pitchFamily="34" charset="0"/>
              </a:rPr>
              <a:t>ABB. 1: </a:t>
            </a:r>
            <a:r>
              <a:rPr lang="de-DE" sz="1200" dirty="0" smtClean="0">
                <a:latin typeface="TheSans B5 Plain" pitchFamily="34" charset="0"/>
              </a:rPr>
              <a:t>	Bestandteile </a:t>
            </a:r>
            <a:r>
              <a:rPr lang="de-DE" sz="1200" dirty="0">
                <a:latin typeface="TheSans B5 Plain" pitchFamily="34" charset="0"/>
              </a:rPr>
              <a:t>des betrieblichen </a:t>
            </a:r>
            <a:r>
              <a:rPr lang="de-DE" sz="1200" dirty="0" smtClean="0">
                <a:latin typeface="TheSans B5 Plain" pitchFamily="34" charset="0"/>
              </a:rPr>
              <a:t>Rechnungswesens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3: </a:t>
            </a:r>
            <a:r>
              <a:rPr lang="de-DE" sz="1200" dirty="0" smtClean="0">
                <a:latin typeface="TheSans B5 Plain" pitchFamily="34" charset="0"/>
              </a:rPr>
              <a:t>	Grundsätze ordnungsmäßiger Buchführung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4: </a:t>
            </a:r>
            <a:r>
              <a:rPr lang="de-DE" sz="1200" dirty="0" smtClean="0">
                <a:latin typeface="TheSans B5 Plain" pitchFamily="34" charset="0"/>
              </a:rPr>
              <a:t>	Schätzung </a:t>
            </a:r>
            <a:r>
              <a:rPr lang="de-DE" sz="1200" dirty="0">
                <a:latin typeface="TheSans B5 Plain" pitchFamily="34" charset="0"/>
              </a:rPr>
              <a:t>der Besteuerungsgrundlage 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7: </a:t>
            </a:r>
            <a:r>
              <a:rPr lang="de-DE" sz="1200" dirty="0" smtClean="0">
                <a:latin typeface="TheSans B5 Plain" pitchFamily="34" charset="0"/>
              </a:rPr>
              <a:t>	Einteilung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Geschäftsvorfälle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8: </a:t>
            </a:r>
            <a:r>
              <a:rPr lang="de-DE" sz="1200" dirty="0" smtClean="0">
                <a:latin typeface="TheSans B5 Plain" pitchFamily="34" charset="0"/>
              </a:rPr>
              <a:t>	Einteilung </a:t>
            </a:r>
            <a:r>
              <a:rPr lang="de-DE" sz="1200" dirty="0">
                <a:latin typeface="TheSans B5 Plain" pitchFamily="34" charset="0"/>
              </a:rPr>
              <a:t>neutraler </a:t>
            </a:r>
            <a:r>
              <a:rPr lang="de-DE" sz="1200" dirty="0" smtClean="0">
                <a:latin typeface="TheSans B5 Plain" pitchFamily="34" charset="0"/>
              </a:rPr>
              <a:t>Aufwendungen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9: </a:t>
            </a:r>
            <a:r>
              <a:rPr lang="de-DE" sz="1200" dirty="0" smtClean="0">
                <a:latin typeface="TheSans B5 Plain" pitchFamily="34" charset="0"/>
              </a:rPr>
              <a:t>	Einteilung </a:t>
            </a:r>
            <a:r>
              <a:rPr lang="de-DE" sz="1200" dirty="0">
                <a:latin typeface="TheSans B5 Plain" pitchFamily="34" charset="0"/>
              </a:rPr>
              <a:t>neutraler </a:t>
            </a:r>
            <a:r>
              <a:rPr lang="de-DE" sz="1200" dirty="0" smtClean="0">
                <a:latin typeface="TheSans B5 Plain" pitchFamily="34" charset="0"/>
              </a:rPr>
              <a:t>Erträge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12: </a:t>
            </a:r>
            <a:r>
              <a:rPr lang="de-DE" sz="1200" dirty="0" smtClean="0">
                <a:latin typeface="TheSans B5 Plain" pitchFamily="34" charset="0"/>
              </a:rPr>
              <a:t>	Übersicht über Führung </a:t>
            </a:r>
            <a:r>
              <a:rPr lang="de-DE" sz="1200" dirty="0">
                <a:latin typeface="TheSans B5 Plain" pitchFamily="34" charset="0"/>
              </a:rPr>
              <a:t>und Abschluss der </a:t>
            </a:r>
            <a:r>
              <a:rPr lang="de-DE" sz="1200" dirty="0" smtClean="0">
                <a:latin typeface="TheSans B5 Plain" pitchFamily="34" charset="0"/>
              </a:rPr>
              <a:t>Erfolgskonten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13: </a:t>
            </a:r>
            <a:r>
              <a:rPr lang="de-DE" sz="1200" dirty="0" smtClean="0">
                <a:latin typeface="TheSans B5 Plain" pitchFamily="34" charset="0"/>
              </a:rPr>
              <a:t>	Zusammenhang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Konten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17: </a:t>
            </a:r>
            <a:r>
              <a:rPr lang="de-DE" sz="1200" dirty="0" smtClean="0">
                <a:latin typeface="TheSans B5 Plain" pitchFamily="34" charset="0"/>
              </a:rPr>
              <a:t>	GWG-Wahlrecht </a:t>
            </a:r>
            <a:r>
              <a:rPr lang="de-DE" sz="1200" dirty="0">
                <a:latin typeface="TheSans B5 Plain" pitchFamily="34" charset="0"/>
              </a:rPr>
              <a:t>zwischen Sammelposten und </a:t>
            </a:r>
            <a:r>
              <a:rPr lang="de-DE" sz="1200" dirty="0" smtClean="0">
                <a:latin typeface="TheSans B5 Plain" pitchFamily="34" charset="0"/>
              </a:rPr>
              <a:t>Sofortabschreibung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21: </a:t>
            </a:r>
            <a:r>
              <a:rPr lang="de-DE" sz="1200" dirty="0" smtClean="0">
                <a:latin typeface="TheSans B5 Plain" pitchFamily="34" charset="0"/>
              </a:rPr>
              <a:t>	Adressaten </a:t>
            </a:r>
            <a:r>
              <a:rPr lang="de-DE" sz="1200" dirty="0">
                <a:latin typeface="TheSans B5 Plain" pitchFamily="34" charset="0"/>
              </a:rPr>
              <a:t>des </a:t>
            </a:r>
            <a:r>
              <a:rPr lang="de-DE" sz="1200" dirty="0" smtClean="0">
                <a:latin typeface="TheSans B5 Plain" pitchFamily="34" charset="0"/>
              </a:rPr>
              <a:t>Jahresabschlusses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22: </a:t>
            </a:r>
            <a:r>
              <a:rPr lang="de-DE" sz="1200" dirty="0" smtClean="0">
                <a:latin typeface="TheSans B5 Plain" pitchFamily="34" charset="0"/>
              </a:rPr>
              <a:t>	Aufgaben </a:t>
            </a:r>
            <a:r>
              <a:rPr lang="de-DE" sz="1200" dirty="0">
                <a:latin typeface="TheSans B5 Plain" pitchFamily="34" charset="0"/>
              </a:rPr>
              <a:t>des </a:t>
            </a:r>
            <a:r>
              <a:rPr lang="de-DE" sz="1200" dirty="0" smtClean="0">
                <a:latin typeface="TheSans B5 Plain" pitchFamily="34" charset="0"/>
              </a:rPr>
              <a:t>Jahresabschlusses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23: </a:t>
            </a:r>
            <a:r>
              <a:rPr lang="de-DE" sz="1200" dirty="0" smtClean="0">
                <a:latin typeface="TheSans B5 Plain" pitchFamily="34" charset="0"/>
              </a:rPr>
              <a:t>	Abgrenzung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Grundsätze ordnungsmäßiger Buchführung </a:t>
            </a:r>
            <a:r>
              <a:rPr lang="de-DE" sz="1200" dirty="0">
                <a:latin typeface="TheSans B5 Plain" pitchFamily="34" charset="0"/>
              </a:rPr>
              <a:t>und </a:t>
            </a:r>
            <a:r>
              <a:rPr lang="de-DE" sz="1200" dirty="0" smtClean="0">
                <a:latin typeface="TheSans B5 Plain" pitchFamily="34" charset="0"/>
              </a:rPr>
              <a:t>		Bilanzierung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30: </a:t>
            </a:r>
            <a:r>
              <a:rPr lang="de-DE" sz="1200" dirty="0" smtClean="0">
                <a:latin typeface="TheSans B5 Plain" pitchFamily="34" charset="0"/>
              </a:rPr>
              <a:t>	Aktivierung </a:t>
            </a:r>
            <a:r>
              <a:rPr lang="de-DE" sz="1200" dirty="0">
                <a:latin typeface="TheSans B5 Plain" pitchFamily="34" charset="0"/>
              </a:rPr>
              <a:t>von Forschungs- und </a:t>
            </a:r>
            <a:r>
              <a:rPr lang="de-DE" sz="1200" dirty="0" smtClean="0">
                <a:latin typeface="TheSans B5 Plain" pitchFamily="34" charset="0"/>
              </a:rPr>
              <a:t>Entwicklungskosten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31: </a:t>
            </a:r>
            <a:r>
              <a:rPr lang="de-DE" sz="1200" dirty="0" smtClean="0">
                <a:latin typeface="TheSans B5 Plain" pitchFamily="34" charset="0"/>
              </a:rPr>
              <a:t>	Bewertungsvereinfachungsverfahren</a:t>
            </a: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37: 	Einteilung Rücklagen</a:t>
            </a:r>
          </a:p>
          <a:p>
            <a:r>
              <a:rPr lang="de-DE" sz="1200" dirty="0">
                <a:latin typeface="TheSans B5 Plain" pitchFamily="34" charset="0"/>
              </a:rPr>
              <a:t>ABB. 38: 	Arten von Rückstellungen</a:t>
            </a:r>
          </a:p>
          <a:p>
            <a:r>
              <a:rPr lang="de-DE" sz="1200" dirty="0">
                <a:latin typeface="TheSans B5 Plain" pitchFamily="34" charset="0"/>
              </a:rPr>
              <a:t>ABB. 42: 	Zusammensetzung des Jahresabschlusses</a:t>
            </a:r>
          </a:p>
          <a:p>
            <a:r>
              <a:rPr lang="de-DE" sz="1200" dirty="0">
                <a:latin typeface="TheSans B5 Plain" pitchFamily="34" charset="0"/>
              </a:rPr>
              <a:t>ABB. 46: 	Elemente des Lageberichts</a:t>
            </a:r>
          </a:p>
          <a:p>
            <a:r>
              <a:rPr lang="de-DE" sz="1200" dirty="0">
                <a:latin typeface="TheSans B5 Plain" pitchFamily="34" charset="0"/>
              </a:rPr>
              <a:t>ABB. 47: </a:t>
            </a:r>
            <a:r>
              <a:rPr lang="de-DE" sz="1200" dirty="0" smtClean="0">
                <a:latin typeface="TheSans B5 Plain" pitchFamily="34" charset="0"/>
              </a:rPr>
              <a:t>	Größenklassen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Kapitalgesellschaften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48: </a:t>
            </a:r>
            <a:r>
              <a:rPr lang="de-DE" sz="1200" dirty="0" smtClean="0">
                <a:latin typeface="TheSans B5 Plain" pitchFamily="34" charset="0"/>
              </a:rPr>
              <a:t>	Umfang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Rechnungslegungspflichten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55: </a:t>
            </a:r>
            <a:r>
              <a:rPr lang="de-DE" sz="1200" dirty="0" smtClean="0">
                <a:latin typeface="TheSans B5 Plain" pitchFamily="34" charset="0"/>
              </a:rPr>
              <a:t>	Liquiditätsanalyse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58: 	Buchhalterische und wertorientierte Perspektive </a:t>
            </a:r>
          </a:p>
          <a:p>
            <a:r>
              <a:rPr lang="de-DE" sz="1200" dirty="0">
                <a:latin typeface="TheSans B5 Plain" pitchFamily="34" charset="0"/>
              </a:rPr>
              <a:t>ABB. 59: 	Wertsteigerung</a:t>
            </a:r>
          </a:p>
          <a:p>
            <a:r>
              <a:rPr lang="de-DE" sz="1200" dirty="0">
                <a:latin typeface="TheSans B5 Plain" pitchFamily="34" charset="0"/>
              </a:rPr>
              <a:t>ABB. 62: 	Grundaufbau der IFRS</a:t>
            </a:r>
          </a:p>
          <a:p>
            <a:r>
              <a:rPr lang="de-DE" sz="1200" dirty="0">
                <a:latin typeface="TheSans B5 Plain" pitchFamily="34" charset="0"/>
              </a:rPr>
              <a:t>ABB. 68: 	Aktivierungskriterien für assets</a:t>
            </a:r>
          </a:p>
          <a:p>
            <a:r>
              <a:rPr lang="de-DE" sz="1200" dirty="0">
                <a:latin typeface="TheSans B5 Plain" pitchFamily="34" charset="0"/>
              </a:rPr>
              <a:t>ABB. 69: 	Passivierungskriterien für </a:t>
            </a:r>
            <a:r>
              <a:rPr lang="de-DE" sz="1200" dirty="0" smtClean="0">
                <a:latin typeface="TheSans B5 Plain" pitchFamily="34" charset="0"/>
              </a:rPr>
              <a:t>liabilities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73: 	Rücklagen nach IFRS </a:t>
            </a:r>
          </a:p>
          <a:p>
            <a:r>
              <a:rPr lang="de-DE" sz="1200" dirty="0">
                <a:latin typeface="TheSans B5 Plain" pitchFamily="34" charset="0"/>
              </a:rPr>
              <a:t>ABB. 74: 	Einflussfaktoren des Zahlungsmittelbestands</a:t>
            </a:r>
          </a:p>
          <a:p>
            <a:r>
              <a:rPr lang="de-DE" sz="1200" dirty="0">
                <a:latin typeface="TheSans B5 Plain" pitchFamily="34" charset="0"/>
              </a:rPr>
              <a:t>ABB. 77: 	Quantitative Segmentberichtspflicht</a:t>
            </a:r>
          </a:p>
          <a:p>
            <a:r>
              <a:rPr lang="de-DE" sz="1200" dirty="0">
                <a:latin typeface="TheSans B5 Plain" pitchFamily="34" charset="0"/>
              </a:rPr>
              <a:t>ABB. 78: 	Wahlrecht der Folgebewertung</a:t>
            </a:r>
          </a:p>
          <a:p>
            <a:endParaRPr lang="de-DE" sz="1200" dirty="0" smtClean="0">
              <a:latin typeface="TheSans B5 Plain" pitchFamily="34" charset="0"/>
            </a:endParaRPr>
          </a:p>
          <a:p>
            <a:endParaRPr lang="de-DE" sz="1200" dirty="0">
              <a:latin typeface="TheSans B5 Plain" pitchFamily="34" charset="0"/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3166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215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46: 	Elemente des Lageberichts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" y="1452563"/>
            <a:ext cx="6000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216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47: 	Größenklassen der Kapitalgesellschaften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" y="2268415"/>
            <a:ext cx="6400769" cy="15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217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48: 	Umfang der Rechnungslegungspflichten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6" y="2163849"/>
            <a:ext cx="6202871" cy="328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233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55: 	Liquiditätsanalyse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0" y="2100529"/>
            <a:ext cx="6241848" cy="15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243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58: 	Buchhalterische und wertorientierte </a:t>
            </a:r>
            <a:r>
              <a:rPr lang="de-DE" sz="2000" dirty="0" smtClean="0">
                <a:latin typeface="TheSans B5 Plain" pitchFamily="34" charset="0"/>
              </a:rPr>
              <a:t>				Perspektive 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14463"/>
            <a:ext cx="6000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244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59: 	Wertsteigerung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93875"/>
            <a:ext cx="600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261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62: 	Grundaufbau der IFRS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06675"/>
            <a:ext cx="6000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277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68: 	Aktivierungskriterien für assets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806575"/>
            <a:ext cx="6000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279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69: 	Passivierungskriterien für liabilities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04975"/>
            <a:ext cx="6000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2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288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73: 	Rücklagen nach IFRS 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97013"/>
            <a:ext cx="6000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1: Bestandteile des </a:t>
            </a:r>
            <a:r>
              <a:rPr lang="de-DE" sz="2000" dirty="0" smtClean="0">
                <a:latin typeface="TheSans B5 Plain" pitchFamily="34" charset="0"/>
              </a:rPr>
              <a:t>betriebliche Rechnungswesens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9" y="977900"/>
            <a:ext cx="5590825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290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74: 	Einflussfaktoren des Zahlungsmittelbestands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90700"/>
            <a:ext cx="600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296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77: 	Quantitative Segmentberichtspflicht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268413"/>
            <a:ext cx="6000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301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78: 	Wahlrecht der Folgebewertung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81138"/>
            <a:ext cx="6000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8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4400" b="1" dirty="0" smtClean="0">
                <a:latin typeface="TheSans B2 ExtraLight" pitchFamily="34" charset="0"/>
              </a:rPr>
              <a:t>Nutzungshinweise</a:t>
            </a:r>
            <a:endParaRPr lang="de-DE" sz="4400" b="1" dirty="0">
              <a:latin typeface="TheSans B2 ExtraLight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01" y="2311401"/>
            <a:ext cx="5667483" cy="228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Nutzen Sie das vorliegende Material innerhalb Ihrer Vorträge via Beamer/Projektor, in Workshops, für Aufgaben und Übungen. </a:t>
            </a:r>
          </a:p>
          <a:p>
            <a:pPr marL="0" indent="0"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Sämtliche Abbildungen dieses Werks finden Sie auch in hoher Auflösung in Ihrer NWB Datenbank. Rufen Sie hierzu einfach die Online-Version auf.</a:t>
            </a: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342901" y="5045752"/>
            <a:ext cx="5667483" cy="366559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402325" indent="-402325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536433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NWB Verlag GmbH &amp; Co. KG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Dozentenservice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Eschstr. 22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44629 Herne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Fon 02323.141-990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Fax 02323.141-173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  <a:hlinkClick r:id="rId2"/>
              </a:rPr>
              <a:t>dozentenservice@nwb.de</a:t>
            </a: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900" dirty="0">
                <a:latin typeface="TheSans B2 ExtraLight" pitchFamily="34" charset="0"/>
              </a:rPr>
              <a:t>Geschäftsführung: Dr. Felix Friedlaender, Dr. Ludger Kleyboldt, Mark Liedtke</a:t>
            </a:r>
            <a:endParaRPr lang="de-DE" sz="9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4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3: 	Grundsätze ordnungsmäßiger Buchführung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57363"/>
            <a:ext cx="6000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4: 	Schätzung der Besteuerungsgrundlage 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140987"/>
            <a:ext cx="60007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6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22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7: 	Einteilung der Geschäftsvorfälle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49425"/>
            <a:ext cx="60007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8: 	Einteilung neutraler Aufwendungen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" y="1666875"/>
            <a:ext cx="6000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25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9: 	Einteilung neutraler Erträge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7675"/>
            <a:ext cx="6000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036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Hufnagel, Burgfeld-Schächer, Einführung in die Buchführung und Bilanzierung, 8. Auflage 2016, Seite 33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12: 	Übersicht über Führung und Abschluss der </a:t>
            </a:r>
            <a:r>
              <a:rPr lang="de-DE" sz="2000" dirty="0" smtClean="0">
                <a:latin typeface="TheSans B5 Plain" pitchFamily="34" charset="0"/>
              </a:rPr>
              <a:t>			Erfolgskonten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346200"/>
            <a:ext cx="6000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6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3561&quot;&gt;&lt;object type=&quot;3&quot; unique_id=&quot;13562&quot;&gt;&lt;property id=&quot;20148&quot; value=&quot;5&quot;/&gt;&lt;property id=&quot;20300&quot; value=&quot;Folie 1 - &amp;quot;Test&amp;quot;&quot;/&gt;&lt;property id=&quot;20307&quot; value=&quot;256&quot;/&gt;&lt;/object&gt;&lt;object type=&quot;3&quot; unique_id=&quot;13563&quot;&gt;&lt;property id=&quot;20148&quot; value=&quot;5&quot;/&gt;&lt;property id=&quot;20300&quot; value=&quot;Folie 2 - &amp;quot;Der Test ist gut&amp;quot;&quot;/&gt;&lt;property id=&quot;20307&quot; value=&quot;257&quot;/&gt;&lt;/object&gt;&lt;/object&gt;&lt;object type=&quot;8&quot; unique_id=&quot;1356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C2E11DB377F74BACC3D7E785BBBA93" ma:contentTypeVersion="0" ma:contentTypeDescription="Ein neues Dokument erstellen." ma:contentTypeScope="" ma:versionID="a7d185de9fdc17f1180ee66f893682fc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32B5C-E26F-42ED-8F89-31963419BC4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DFE0A4-9AA9-4C35-9F47-F2BB61276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C697213-FD1A-4258-9D6C-38EECE3BD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A4-Papier (210x297 mm)</PresentationFormat>
  <Paragraphs>207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Office-Design</vt:lpstr>
      <vt:lpstr>Einführung in die Buchführung und Bilanzierung – Dozentenmaterialien – Abbildungen</vt:lpstr>
      <vt:lpstr>Inhalt Die Nummerierung der Abbildungen entspricht der Darstellung im Buch.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Nutzungshinweise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 Klaws</dc:creator>
  <cp:lastModifiedBy>Larenta, Natalie</cp:lastModifiedBy>
  <cp:revision>87</cp:revision>
  <cp:lastPrinted>2013-04-11T11:34:55Z</cp:lastPrinted>
  <dcterms:created xsi:type="dcterms:W3CDTF">2013-04-10T13:47:22Z</dcterms:created>
  <dcterms:modified xsi:type="dcterms:W3CDTF">2017-10-04T10:05:24Z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0x0101003AC2E11DB377F74BACC3D7E785BBBA93</vt:lpwstr>
  </property>
</Properties>
</file>