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59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56" r:id="rId29"/>
  </p:sldIdLst>
  <p:sldSz cx="6858000" cy="9906000" type="A4"/>
  <p:notesSz cx="6858000" cy="9144000"/>
  <p:custDataLst>
    <p:tags r:id="rId31"/>
  </p:custDataLst>
  <p:defaultTextStyle>
    <a:defPPr>
      <a:defRPr lang="de-DE"/>
    </a:defPPr>
    <a:lvl1pPr marL="0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00CD21C-A9EF-4347-8212-3B0D939C5DA1}">
          <p14:sldIdLst>
            <p14:sldId id="256"/>
            <p14:sldId id="258"/>
          </p14:sldIdLst>
        </p14:section>
        <p14:section name="Abschnitt ohne Titel" id="{A12B8D18-D682-4FBD-BD69-2F20E65D284F}">
          <p14:sldIdLst>
            <p14:sldId id="259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68" autoAdjust="0"/>
    <p:restoredTop sz="97680" autoAdjust="0"/>
  </p:normalViewPr>
  <p:slideViewPr>
    <p:cSldViewPr snapToGrid="0" snapToObjects="1">
      <p:cViewPr varScale="1">
        <p:scale>
          <a:sx n="75" d="100"/>
          <a:sy n="75" d="100"/>
        </p:scale>
        <p:origin x="-1380" y="-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072F1-191B-42B8-8D97-65056C58E61A}" type="datetimeFigureOut">
              <a:rPr lang="de-DE" smtClean="0"/>
              <a:t>04.10.2017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87C0-0210-4ED9-91F4-F336EE7B50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54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1" y="2311402"/>
            <a:ext cx="5169877" cy="653750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35120" y="9396533"/>
            <a:ext cx="1679428" cy="41254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© 2017 NWB Verlag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14548" y="9393249"/>
            <a:ext cx="2171700" cy="52740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Dozentenmaterial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107287" tIns="53643" rIns="107287" bIns="53643" rtlCol="0" anchor="t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3943350" y="9355667"/>
            <a:ext cx="1371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3643" rIns="0" bIns="53643">
            <a:prstTxWarp prst="textNoShape">
              <a:avLst/>
            </a:prstTxWarp>
          </a:bodyPr>
          <a:lstStyle/>
          <a:p>
            <a:pPr algn="r">
              <a:defRPr/>
            </a:pPr>
            <a:endParaRPr lang="de-DE" sz="12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35120" y="9396533"/>
            <a:ext cx="1679428" cy="41254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© 2017 NWB Verlag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14548" y="9393249"/>
            <a:ext cx="2171700" cy="52740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Dozentenmaterial</a:t>
            </a:r>
            <a:endParaRPr lang="de-DE" dirty="0"/>
          </a:p>
        </p:txBody>
      </p:sp>
      <p:pic>
        <p:nvPicPr>
          <p:cNvPr id="1027" name="Picture 3" descr="C:\Users\nlarenta\Desktop\Logo_NWB_201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9015375"/>
            <a:ext cx="1438274" cy="7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536433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dozentenservice@nwb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939584"/>
            <a:ext cx="5829300" cy="2123369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TheSans B7 Bold" pitchFamily="34" charset="0"/>
              </a:rPr>
              <a:t>Unternehmensführung</a:t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2800" dirty="0">
                <a:latin typeface="TheSans B7 Bold" pitchFamily="34" charset="0"/>
              </a:rPr>
              <a:t>– </a:t>
            </a:r>
            <a:r>
              <a:rPr lang="de-DE" sz="2800" dirty="0" smtClean="0">
                <a:latin typeface="TheSans B7 Bold" pitchFamily="34" charset="0"/>
              </a:rPr>
              <a:t>Dozentenmaterialien –</a:t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2800" dirty="0" smtClean="0">
                <a:latin typeface="TheSans B7 Bold" pitchFamily="34" charset="0"/>
              </a:rPr>
              <a:t>Abbildungen</a:t>
            </a:r>
            <a:endParaRPr lang="de-DE" sz="2800" dirty="0">
              <a:latin typeface="TheSans B7 Bold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5379510"/>
            <a:ext cx="5429250" cy="343958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Quelle:  	</a:t>
            </a:r>
            <a:r>
              <a:rPr lang="de-DE" sz="2400" dirty="0" smtClean="0">
                <a:solidFill>
                  <a:schemeClr val="tx1"/>
                </a:solidFill>
                <a:latin typeface="TheSans B7 Bold" pitchFamily="34" charset="0"/>
              </a:rPr>
              <a:t>Exler	</a:t>
            </a:r>
            <a:r>
              <a:rPr lang="de-DE" sz="20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b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	</a:t>
            </a:r>
            <a:r>
              <a:rPr lang="de-DE" dirty="0" smtClean="0">
                <a:solidFill>
                  <a:schemeClr val="tx1"/>
                </a:solidFill>
                <a:latin typeface="TheSans B7 Bold" pitchFamily="34" charset="0"/>
              </a:rPr>
              <a:t>Controllingorientiertes			Finanz- und Rechnungs-</a:t>
            </a:r>
          </a:p>
          <a:p>
            <a:pPr algn="l"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dirty="0" smtClean="0">
                <a:solidFill>
                  <a:schemeClr val="tx1"/>
                </a:solidFill>
                <a:latin typeface="TheSans B7 Bold" pitchFamily="34" charset="0"/>
              </a:rPr>
              <a:t>	wesen</a:t>
            </a:r>
          </a:p>
          <a:p>
            <a:pPr algn="l"/>
            <a:r>
              <a:rPr lang="de-DE" dirty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dirty="0" smtClean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7 Bold" pitchFamily="34" charset="0"/>
              </a:rPr>
              <a:t>mit einer durchgängigen Fallstudie</a:t>
            </a: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2., vollständig aktualisierte Auflage 2015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</a:rPr>
              <a:t>978-3-482-57622-5 </a:t>
            </a:r>
            <a:endParaRPr lang="de-DE" sz="1800" dirty="0" smtClean="0">
              <a:solidFill>
                <a:schemeClr val="tx1"/>
              </a:solidFill>
              <a:latin typeface="TheSans B5 Plain" pitchFamily="34" charset="0"/>
            </a:endParaRP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endParaRPr lang="de-DE" sz="2000" dirty="0">
              <a:solidFill>
                <a:schemeClr val="tx1"/>
              </a:solidFill>
              <a:latin typeface="TheSans B5 Plain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97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40: </a:t>
            </a:r>
            <a:r>
              <a:rPr lang="de-DE" sz="2000" dirty="0">
                <a:latin typeface="TheSans B5 Plain" pitchFamily="34" charset="0"/>
              </a:rPr>
              <a:t>	 Das Finanzkennzahlensystem</a:t>
            </a:r>
          </a:p>
        </p:txBody>
      </p:sp>
      <p:pic>
        <p:nvPicPr>
          <p:cNvPr id="8194" name="Picture 2" descr="http://datenbank.nwb.de/Dokument/Anzeigen/534040/1350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25700"/>
            <a:ext cx="60007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108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42: </a:t>
            </a:r>
            <a:r>
              <a:rPr lang="de-DE" sz="2000" dirty="0">
                <a:latin typeface="TheSans B5 Plain" pitchFamily="34" charset="0"/>
              </a:rPr>
              <a:t>	</a:t>
            </a:r>
            <a:r>
              <a:rPr lang="de-DE" sz="2000" dirty="0" smtClean="0">
                <a:latin typeface="TheSans B5 Plain" pitchFamily="34" charset="0"/>
              </a:rPr>
              <a:t>Die </a:t>
            </a:r>
            <a:r>
              <a:rPr lang="de-DE" sz="2000" dirty="0">
                <a:latin typeface="TheSans B5 Plain" pitchFamily="34" charset="0"/>
              </a:rPr>
              <a:t>Zusammensetzung des wirtschaftlichen </a:t>
            </a:r>
            <a:r>
              <a:rPr lang="de-DE" sz="2000" dirty="0" smtClean="0">
                <a:latin typeface="TheSans B5 Plain" pitchFamily="34" charset="0"/>
              </a:rPr>
              <a:t>		Eigenkapitals</a:t>
            </a:r>
            <a:endParaRPr lang="de-DE" sz="2000" dirty="0">
              <a:latin typeface="TheSans B5 Plain" pitchFamily="34" charset="0"/>
            </a:endParaRPr>
          </a:p>
        </p:txBody>
      </p:sp>
      <p:pic>
        <p:nvPicPr>
          <p:cNvPr id="9218" name="Picture 2" descr="http://datenbank.nwb.de/Dokument/Anzeigen/534040/1350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8" y="2454275"/>
            <a:ext cx="60007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138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51: </a:t>
            </a:r>
            <a:r>
              <a:rPr lang="de-DE" sz="2000" dirty="0">
                <a:latin typeface="TheSans B5 Plain" pitchFamily="34" charset="0"/>
              </a:rPr>
              <a:t>	Die Kapitalströme im Wertumlaufmodell</a:t>
            </a:r>
          </a:p>
        </p:txBody>
      </p:sp>
      <p:pic>
        <p:nvPicPr>
          <p:cNvPr id="10242" name="Picture 2" descr="http://datenbank.nwb.de/Dokument/Anzeigen/534041/1350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41574"/>
            <a:ext cx="60007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141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53: </a:t>
            </a:r>
            <a:r>
              <a:rPr lang="de-DE" sz="2000" dirty="0">
                <a:latin typeface="TheSans B5 Plain" pitchFamily="34" charset="0"/>
              </a:rPr>
              <a:t>	Die Finanzierungsvarianten mit ihren </a:t>
            </a:r>
            <a:r>
              <a:rPr lang="de-DE" sz="2000" dirty="0" smtClean="0">
                <a:latin typeface="TheSans B5 Plain" pitchFamily="34" charset="0"/>
              </a:rPr>
              <a:t>				Auswirkungen </a:t>
            </a:r>
            <a:r>
              <a:rPr lang="de-DE" sz="2000" dirty="0">
                <a:latin typeface="TheSans B5 Plain" pitchFamily="34" charset="0"/>
              </a:rPr>
              <a:t>auf die Bilanz</a:t>
            </a:r>
          </a:p>
        </p:txBody>
      </p:sp>
      <p:pic>
        <p:nvPicPr>
          <p:cNvPr id="11266" name="Picture 2" descr="http://datenbank.nwb.de/Dokument/Anzeigen/534041/1350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92375"/>
            <a:ext cx="60007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182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7</a:t>
            </a:r>
            <a:r>
              <a:rPr lang="de-DE" sz="2000" dirty="0" smtClean="0">
                <a:latin typeface="TheSans B5 Plain" pitchFamily="34" charset="0"/>
              </a:rPr>
              <a:t>3: </a:t>
            </a:r>
            <a:r>
              <a:rPr lang="de-DE" sz="2000" dirty="0">
                <a:latin typeface="TheSans B5 Plain" pitchFamily="34" charset="0"/>
              </a:rPr>
              <a:t>	Der Kreditprüfungsprozess</a:t>
            </a:r>
          </a:p>
        </p:txBody>
      </p:sp>
      <p:pic>
        <p:nvPicPr>
          <p:cNvPr id="12290" name="Picture 2" descr="http://datenbank.nwb.de/Dokument/Anzeigen/534041/1350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" y="2263775"/>
            <a:ext cx="60007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231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85: </a:t>
            </a:r>
            <a:r>
              <a:rPr lang="de-DE" sz="2000" dirty="0">
                <a:latin typeface="TheSans B5 Plain" pitchFamily="34" charset="0"/>
              </a:rPr>
              <a:t>	Das Controlling-System</a:t>
            </a:r>
          </a:p>
        </p:txBody>
      </p:sp>
      <p:pic>
        <p:nvPicPr>
          <p:cNvPr id="13314" name="Picture 2" descr="http://datenbank.nwb.de/Dokument/Anzeigen/534042/1350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28875"/>
            <a:ext cx="60007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242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88: </a:t>
            </a:r>
            <a:r>
              <a:rPr lang="de-DE" sz="2000" dirty="0">
                <a:latin typeface="TheSans B5 Plain" pitchFamily="34" charset="0"/>
              </a:rPr>
              <a:t>	Das Break-Even-Diagramm</a:t>
            </a:r>
          </a:p>
        </p:txBody>
      </p:sp>
      <p:pic>
        <p:nvPicPr>
          <p:cNvPr id="14338" name="Picture 2" descr="http://datenbank.nwb.de/Dokument/Anzeigen/534042/1350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41575"/>
            <a:ext cx="60007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265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90: </a:t>
            </a:r>
            <a:r>
              <a:rPr lang="de-DE" sz="2000" dirty="0">
                <a:latin typeface="TheSans B5 Plain" pitchFamily="34" charset="0"/>
              </a:rPr>
              <a:t>	</a:t>
            </a:r>
            <a:r>
              <a:rPr lang="de-DE" sz="2000" dirty="0" smtClean="0">
                <a:latin typeface="TheSans B5 Plain" pitchFamily="34" charset="0"/>
              </a:rPr>
              <a:t>Die Finanzplanung</a:t>
            </a:r>
            <a:endParaRPr lang="de-DE" sz="2000" dirty="0">
              <a:latin typeface="TheSans B5 Plain" pitchFamily="34" charset="0"/>
            </a:endParaRPr>
          </a:p>
        </p:txBody>
      </p:sp>
      <p:pic>
        <p:nvPicPr>
          <p:cNvPr id="15362" name="Picture 2" descr="http://datenbank.nwb.de/Dokument/Anzeigen/534042/1350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54275"/>
            <a:ext cx="60007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280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95: </a:t>
            </a:r>
            <a:r>
              <a:rPr lang="de-DE" sz="2000" dirty="0">
                <a:latin typeface="TheSans B5 Plain" pitchFamily="34" charset="0"/>
              </a:rPr>
              <a:t>	</a:t>
            </a:r>
            <a:r>
              <a:rPr lang="de-DE" sz="2000" dirty="0" smtClean="0">
                <a:latin typeface="TheSans B5 Plain" pitchFamily="34" charset="0"/>
              </a:rPr>
              <a:t>Die Verfahren der Investitionsrechnung</a:t>
            </a:r>
            <a:endParaRPr lang="de-DE" sz="2000" dirty="0">
              <a:latin typeface="TheSans B5 Plain" pitchFamily="34" charset="0"/>
            </a:endParaRPr>
          </a:p>
        </p:txBody>
      </p:sp>
      <p:pic>
        <p:nvPicPr>
          <p:cNvPr id="1026" name="Picture 2" descr="http://datenbank.nwb.de/Dokument/Anzeigen/534042/1350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09825"/>
            <a:ext cx="6000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281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96: 	Der Kapitalwert als die Summe der Barwerte</a:t>
            </a:r>
          </a:p>
        </p:txBody>
      </p:sp>
      <p:pic>
        <p:nvPicPr>
          <p:cNvPr id="2050" name="Picture 2" descr="http://datenbank.nwb.de/Dokument/Anzeigen/534042/1350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66975"/>
            <a:ext cx="60007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702"/>
            <a:ext cx="6311900" cy="19147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3000" dirty="0" smtClean="0">
                <a:latin typeface="TheSans B7 Bold" pitchFamily="34" charset="0"/>
              </a:rPr>
              <a:t>Inhalt</a:t>
            </a:r>
            <a:r>
              <a:rPr lang="de-DE" sz="2800" dirty="0" smtClean="0">
                <a:latin typeface="TheSans B7 Bold" pitchFamily="34" charset="0"/>
              </a:rPr>
              <a:t/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1500" dirty="0" smtClean="0">
                <a:latin typeface="TheSans B2 ExtraLight" pitchFamily="34" charset="0"/>
              </a:rPr>
              <a:t>Die </a:t>
            </a:r>
            <a:r>
              <a:rPr lang="de-DE" sz="1500" dirty="0">
                <a:latin typeface="TheSans B2 ExtraLight" pitchFamily="34" charset="0"/>
              </a:rPr>
              <a:t>Nummerierung der Abbildungen entspricht der Darstellung im Buch.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" y="1902849"/>
            <a:ext cx="6000750" cy="6729967"/>
          </a:xfrm>
        </p:spPr>
        <p:txBody>
          <a:bodyPr>
            <a:noAutofit/>
          </a:bodyPr>
          <a:lstStyle/>
          <a:p>
            <a:r>
              <a:rPr lang="de-DE" sz="1200" dirty="0">
                <a:latin typeface="TheSans B5 Plain" pitchFamily="34" charset="0"/>
              </a:rPr>
              <a:t>ABB. 1: 	Der Wertschöpfungskreislauf				</a:t>
            </a: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3: 	Die Controlling-Ansätze						</a:t>
            </a:r>
          </a:p>
          <a:p>
            <a:r>
              <a:rPr lang="de-DE" sz="1200" dirty="0">
                <a:latin typeface="TheSans B5 Plain" pitchFamily="34" charset="0"/>
              </a:rPr>
              <a:t>ABB. 4: 	Das Rechnungswesensystem			</a:t>
            </a: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6: 	Der Jahresabschluss</a:t>
            </a:r>
          </a:p>
          <a:p>
            <a:r>
              <a:rPr lang="de-DE" sz="1200" dirty="0">
                <a:latin typeface="TheSans B5 Plain" pitchFamily="34" charset="0"/>
              </a:rPr>
              <a:t>ABB. 7:	 Die Bestands- und Erfolgskonten</a:t>
            </a: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10: 	Die Umsatzsteuer</a:t>
            </a:r>
          </a:p>
          <a:p>
            <a:r>
              <a:rPr lang="de-DE" sz="1200" dirty="0">
                <a:latin typeface="TheSans B5 Plain" pitchFamily="34" charset="0"/>
              </a:rPr>
              <a:t>ABB. 11: 	Die Personenkonten</a:t>
            </a: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40: 	Das Finanzkennzahlensystem</a:t>
            </a: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42: 	Die Zusammensetzung des wirtschaftlichen Eigenkapitals</a:t>
            </a:r>
          </a:p>
          <a:p>
            <a:r>
              <a:rPr lang="de-DE" sz="1200" dirty="0">
                <a:latin typeface="TheSans B5 Plain" pitchFamily="34" charset="0"/>
              </a:rPr>
              <a:t>ABB. 51: 	Die Kapitalströme im </a:t>
            </a:r>
            <a:r>
              <a:rPr lang="de-DE" sz="1200" dirty="0" smtClean="0">
                <a:latin typeface="TheSans B5 Plain" pitchFamily="34" charset="0"/>
              </a:rPr>
              <a:t>Wertumlaufmodell</a:t>
            </a: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53: 	Die Finanzierungsvarianten mit ihren Auswirkungen auf die </a:t>
            </a:r>
            <a:r>
              <a:rPr lang="de-DE" sz="1200" dirty="0" smtClean="0">
                <a:latin typeface="TheSans B5 Plain" pitchFamily="34" charset="0"/>
              </a:rPr>
              <a:t>Bilanz</a:t>
            </a:r>
          </a:p>
          <a:p>
            <a:r>
              <a:rPr lang="de-DE" sz="1200" dirty="0">
                <a:latin typeface="TheSans B5 Plain" pitchFamily="34" charset="0"/>
              </a:rPr>
              <a:t>ABB. 73: 	Der Kreditprüfungsprozess</a:t>
            </a:r>
          </a:p>
          <a:p>
            <a:r>
              <a:rPr lang="de-DE" sz="1200" dirty="0">
                <a:latin typeface="TheSans B5 Plain" pitchFamily="34" charset="0"/>
              </a:rPr>
              <a:t>ABB. 85: 	Das Controlling-System				</a:t>
            </a:r>
          </a:p>
          <a:p>
            <a:r>
              <a:rPr lang="de-DE" sz="1200" dirty="0">
                <a:latin typeface="TheSans B5 Plain" pitchFamily="34" charset="0"/>
              </a:rPr>
              <a:t>ABB. 88: 	Das Break-Even-Diagramm			</a:t>
            </a:r>
          </a:p>
          <a:p>
            <a:r>
              <a:rPr lang="de-DE" sz="1200" dirty="0">
                <a:latin typeface="TheSans B5 Plain" pitchFamily="34" charset="0"/>
              </a:rPr>
              <a:t>ABB. 90: 	Die Finanzplanung</a:t>
            </a:r>
          </a:p>
          <a:p>
            <a:r>
              <a:rPr lang="de-DE" sz="1200" dirty="0">
                <a:latin typeface="TheSans B5 Plain" pitchFamily="34" charset="0"/>
              </a:rPr>
              <a:t>ABB. 95: 	Die Verfahren der </a:t>
            </a:r>
            <a:r>
              <a:rPr lang="de-DE" sz="1200" dirty="0" smtClean="0">
                <a:latin typeface="TheSans B5 Plain" pitchFamily="34" charset="0"/>
              </a:rPr>
              <a:t>Investitionsrechnung</a:t>
            </a:r>
          </a:p>
          <a:p>
            <a:r>
              <a:rPr lang="de-DE" sz="1200" dirty="0">
                <a:latin typeface="TheSans B5 Plain" pitchFamily="34" charset="0"/>
              </a:rPr>
              <a:t>ABB. 96: 	Der Kapitalwert als die Summe der Barwerte</a:t>
            </a:r>
          </a:p>
          <a:p>
            <a:r>
              <a:rPr lang="de-DE" sz="1200" dirty="0">
                <a:latin typeface="TheSans B5 Plain" pitchFamily="34" charset="0"/>
              </a:rPr>
              <a:t>ABB. 97:	Die </a:t>
            </a:r>
            <a:r>
              <a:rPr lang="de-DE" sz="1200" dirty="0" smtClean="0">
                <a:latin typeface="TheSans B5 Plain" pitchFamily="34" charset="0"/>
              </a:rPr>
              <a:t>Break-Even-Leistung</a:t>
            </a:r>
          </a:p>
          <a:p>
            <a:r>
              <a:rPr lang="de-DE" sz="1200" dirty="0" smtClean="0">
                <a:latin typeface="TheSans B5 Plain" pitchFamily="34" charset="0"/>
              </a:rPr>
              <a:t>ABB. 100: 	Das Shareholder Value-Konzept von Rappaport</a:t>
            </a:r>
          </a:p>
          <a:p>
            <a:r>
              <a:rPr lang="de-DE" sz="1200" dirty="0">
                <a:latin typeface="TheSans B5 Plain" pitchFamily="34" charset="0"/>
              </a:rPr>
              <a:t>ABB. 101:	Die Wertsteigerungsspirale</a:t>
            </a:r>
          </a:p>
          <a:p>
            <a:r>
              <a:rPr lang="de-DE" sz="1200" dirty="0">
                <a:latin typeface="TheSans B5 Plain" pitchFamily="34" charset="0"/>
              </a:rPr>
              <a:t>ABB. 102:	Die </a:t>
            </a:r>
            <a:r>
              <a:rPr lang="de-DE" sz="1200" dirty="0" smtClean="0">
                <a:latin typeface="TheSans B5 Plain" pitchFamily="34" charset="0"/>
              </a:rPr>
              <a:t>Bereinigungsgrößen</a:t>
            </a:r>
          </a:p>
          <a:p>
            <a:r>
              <a:rPr lang="de-DE" sz="1200" dirty="0">
                <a:latin typeface="TheSans B5 Plain" pitchFamily="34" charset="0"/>
              </a:rPr>
              <a:t>ABB. 120: Die </a:t>
            </a:r>
            <a:r>
              <a:rPr lang="de-DE" sz="1200" dirty="0" smtClean="0">
                <a:latin typeface="TheSans B5 Plain" pitchFamily="34" charset="0"/>
              </a:rPr>
              <a:t>Steuerungspyramide</a:t>
            </a:r>
          </a:p>
          <a:p>
            <a:r>
              <a:rPr lang="de-DE" sz="1200" dirty="0">
                <a:latin typeface="TheSans B5 Plain" pitchFamily="34" charset="0"/>
              </a:rPr>
              <a:t>ABB. 121: 	Die Unterlagen für ein Unternehmensexposé</a:t>
            </a:r>
          </a:p>
          <a:p>
            <a:r>
              <a:rPr lang="de-DE" sz="1200" dirty="0">
                <a:latin typeface="TheSans B5 Plain" pitchFamily="34" charset="0"/>
              </a:rPr>
              <a:t>ABB. 122:	Die Gliederung eines Unternehmensexposé</a:t>
            </a:r>
          </a:p>
          <a:p>
            <a:r>
              <a:rPr lang="de-DE" sz="1200" dirty="0">
                <a:latin typeface="TheSans B5 Plain" pitchFamily="34" charset="0"/>
              </a:rPr>
              <a:t>ABB. 123:	Die Unterscheidung „Share Deal“ und „Asset Deal“</a:t>
            </a:r>
          </a:p>
          <a:p>
            <a:endParaRPr lang="de-DE" sz="1200" dirty="0">
              <a:latin typeface="TheSans B5 Plain" pitchFamily="34" charset="0"/>
            </a:endParaRPr>
          </a:p>
          <a:p>
            <a:endParaRPr lang="de-DE" sz="1200" dirty="0">
              <a:latin typeface="TheSans B5 Plain" pitchFamily="34" charset="0"/>
            </a:endParaRPr>
          </a:p>
          <a:p>
            <a:endParaRPr lang="de-DE" sz="1200" dirty="0" smtClean="0">
              <a:latin typeface="TheSans B5 Plain" pitchFamily="34" charset="0"/>
            </a:endParaRPr>
          </a:p>
          <a:p>
            <a:endParaRPr lang="de-DE" sz="1200" dirty="0">
              <a:latin typeface="TheSans B5 Plain" pitchFamily="34" charset="0"/>
            </a:endParaRPr>
          </a:p>
          <a:p>
            <a:endParaRPr lang="de-DE" sz="1200" dirty="0">
              <a:latin typeface="TheSans B5 Plain" pitchFamily="34" charset="0"/>
            </a:endParaRPr>
          </a:p>
          <a:p>
            <a:endParaRPr lang="de-DE" sz="1200" dirty="0" smtClean="0">
              <a:latin typeface="TheSans B5 Plain" pitchFamily="34" charset="0"/>
            </a:endParaRPr>
          </a:p>
          <a:p>
            <a:endParaRPr lang="de-DE" sz="1200" dirty="0">
              <a:latin typeface="TheSans B5 Plain" pitchFamily="34" charset="0"/>
            </a:endParaRP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  <p:extLst>
      <p:ext uri="{BB962C8B-B14F-4D97-AF65-F5344CB8AC3E}">
        <p14:creationId xmlns:p14="http://schemas.microsoft.com/office/powerpoint/2010/main" val="31664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288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97:	Die Break-Even-Leistung</a:t>
            </a:r>
          </a:p>
        </p:txBody>
      </p:sp>
      <p:pic>
        <p:nvPicPr>
          <p:cNvPr id="3074" name="Picture 2" descr="http://datenbank.nwb.de/Dokument/Anzeigen/534042/1350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16175"/>
            <a:ext cx="60007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298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100: 	Das Shareholder Value-Konzept von </a:t>
            </a:r>
            <a:r>
              <a:rPr lang="de-DE" sz="2000" dirty="0" smtClean="0">
                <a:latin typeface="TheSans B5 Plain" pitchFamily="34" charset="0"/>
              </a:rPr>
              <a:t>				Rappaport</a:t>
            </a:r>
            <a:endParaRPr lang="de-DE" sz="2000" dirty="0">
              <a:latin typeface="TheSans B5 Plain" pitchFamily="34" charset="0"/>
            </a:endParaRPr>
          </a:p>
        </p:txBody>
      </p:sp>
      <p:pic>
        <p:nvPicPr>
          <p:cNvPr id="4098" name="Picture 2" descr="http://datenbank.nwb.de/Dokument/Anzeigen/534043/13506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16175"/>
            <a:ext cx="6000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300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101:	Die Wertsteigerungsspirale</a:t>
            </a:r>
          </a:p>
        </p:txBody>
      </p:sp>
      <p:pic>
        <p:nvPicPr>
          <p:cNvPr id="5122" name="Picture 2" descr="http://datenbank.nwb.de/Dokument/Anzeigen/534043/1350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79675"/>
            <a:ext cx="60007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305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102:	Die </a:t>
            </a:r>
            <a:r>
              <a:rPr lang="de-DE" sz="2000" dirty="0" smtClean="0">
                <a:latin typeface="TheSans B5 Plain" pitchFamily="34" charset="0"/>
              </a:rPr>
              <a:t>Bereinigungsgrößen</a:t>
            </a:r>
            <a:endParaRPr lang="de-DE" sz="2000" dirty="0">
              <a:latin typeface="TheSans B5 Plain" pitchFamily="34" charset="0"/>
            </a:endParaRPr>
          </a:p>
        </p:txBody>
      </p:sp>
      <p:pic>
        <p:nvPicPr>
          <p:cNvPr id="6146" name="Picture 2" descr="http://datenbank.nwb.de/Dokument/Anzeigen/534043/1350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41575"/>
            <a:ext cx="6000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364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43788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120: Die Steuerungspyramide</a:t>
            </a:r>
          </a:p>
        </p:txBody>
      </p:sp>
      <p:pic>
        <p:nvPicPr>
          <p:cNvPr id="7170" name="Picture 2" descr="http://datenbank.nwb.de/Dokument/Anzeigen/534044/1350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70150"/>
            <a:ext cx="6000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4400" b="1" dirty="0" smtClean="0">
                <a:latin typeface="TheSans B2 ExtraLight" pitchFamily="34" charset="0"/>
              </a:rPr>
              <a:t>Nutzungshinweise</a:t>
            </a:r>
            <a:endParaRPr lang="de-DE" sz="4400" b="1" dirty="0">
              <a:latin typeface="TheSans B2 ExtraLight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01" y="2311401"/>
            <a:ext cx="5667483" cy="228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latin typeface="TheSans B2 ExtraLight" pitchFamily="34" charset="0"/>
              </a:rPr>
              <a:t>Nutzen Sie das vorliegende Material innerhalb Ihrer Vorträge via Beamer/Projektor, in Workshops, für Aufgaben und Übungen. </a:t>
            </a:r>
          </a:p>
          <a:p>
            <a:pPr marL="0" indent="0">
              <a:buNone/>
            </a:pP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TheSans B2 ExtraLight" pitchFamily="34" charset="0"/>
              </a:rPr>
              <a:t>Sämtliche Abbildungen dieses Werks finden Sie auch in hoher Auflösung in Ihrer NWB Datenbank. Rufen Sie hierzu einfach die Online-Version auf.</a:t>
            </a:r>
            <a:endParaRPr lang="de-DE" sz="1800" dirty="0">
              <a:latin typeface="TheSans B2 ExtraLight" pitchFamily="34" charset="0"/>
            </a:endParaRPr>
          </a:p>
        </p:txBody>
      </p:sp>
      <p:sp>
        <p:nvSpPr>
          <p:cNvPr id="10" name="Inhaltsplatzhalter 3"/>
          <p:cNvSpPr txBox="1">
            <a:spLocks/>
          </p:cNvSpPr>
          <p:nvPr/>
        </p:nvSpPr>
        <p:spPr>
          <a:xfrm>
            <a:off x="342901" y="5045752"/>
            <a:ext cx="5667483" cy="366559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402325" indent="-402325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536433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536433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536433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NWB Verlag GmbH &amp; Co. KG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Dozentenservice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Eschstr. 22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44629 Herne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Fon 02323.141-990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Fax 02323.141-173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  <a:hlinkClick r:id="rId2"/>
              </a:rPr>
              <a:t>dozentenservice@nwb.de</a:t>
            </a: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Font typeface="Arial"/>
              <a:buNone/>
            </a:pP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None/>
            </a:pPr>
            <a:r>
              <a:rPr lang="de-DE" sz="900" dirty="0">
                <a:latin typeface="TheSans B2 ExtraLight" pitchFamily="34" charset="0"/>
              </a:rPr>
              <a:t>Geschäftsführung: Dr. Felix Friedlaender, Dr. Ludger Kleyboldt, Mark Liedtke</a:t>
            </a:r>
            <a:endParaRPr lang="de-DE" sz="900" dirty="0" smtClean="0">
              <a:latin typeface="TheSans B2 ExtraLight" pitchFamily="34" charset="0"/>
            </a:endParaRPr>
          </a:p>
          <a:p>
            <a:pPr marL="0" indent="0">
              <a:buFont typeface="Arial"/>
              <a:buNone/>
            </a:pPr>
            <a:endParaRPr lang="de-DE" sz="1800" dirty="0">
              <a:latin typeface="TheSans B2 ExtraLight" pitchFamily="34" charset="0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  <p:extLst>
      <p:ext uri="{BB962C8B-B14F-4D97-AF65-F5344CB8AC3E}">
        <p14:creationId xmlns:p14="http://schemas.microsoft.com/office/powerpoint/2010/main" val="43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1: 	Der Wertschöpfungskreislauf					</a:t>
            </a:r>
          </a:p>
        </p:txBody>
      </p:sp>
      <p:pic>
        <p:nvPicPr>
          <p:cNvPr id="1026" name="Picture 2" descr="http://datenbank.nwb.de/Dokument/Anzeigen/534038/1350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22525"/>
            <a:ext cx="60007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8130" y="6353485"/>
            <a:ext cx="65498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(1) Beschaffung von Eigen- und Fremdkapital auf dem Kapitalmarkt (Finanzierung)</a:t>
            </a:r>
          </a:p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(2) Beschaffung von Produktionsfaktoren auf dem Beschaffungsmarkt</a:t>
            </a:r>
          </a:p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(3) Bezahlung der Produktionsmittel (Investition)</a:t>
            </a:r>
          </a:p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(4) Produktion im Sinne einer technologischen Transformation</a:t>
            </a:r>
          </a:p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(5) Zwischenlagerung der Fertigfabrikate</a:t>
            </a:r>
          </a:p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(6) Absatz der Fertigfabrikate</a:t>
            </a:r>
          </a:p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(7) Geldeingang des Verkaufserlöses (Desinvestition)</a:t>
            </a:r>
          </a:p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(8) Reinvestition</a:t>
            </a:r>
          </a:p>
          <a:p>
            <a:r>
              <a:rPr lang="de-DE" sz="1400" dirty="0">
                <a:latin typeface="TheSans B5 Plain" pitchFamily="34" charset="0"/>
                <a:cs typeface="Aharoni" panose="02010803020104030203" pitchFamily="2" charset="-79"/>
              </a:rPr>
              <a:t>(9) Kapitalbedienung in Form von Zins, Tilgung sowie Tantieme (Definanzierung)</a:t>
            </a:r>
          </a:p>
        </p:txBody>
      </p:sp>
    </p:spTree>
    <p:extLst>
      <p:ext uri="{BB962C8B-B14F-4D97-AF65-F5344CB8AC3E}">
        <p14:creationId xmlns:p14="http://schemas.microsoft.com/office/powerpoint/2010/main" val="32896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3: </a:t>
            </a:r>
            <a:r>
              <a:rPr lang="de-DE" sz="2000" dirty="0">
                <a:latin typeface="TheSans B5 Plain" pitchFamily="34" charset="0"/>
              </a:rPr>
              <a:t>	 Die Controlling-Ansätze 				</a:t>
            </a:r>
          </a:p>
        </p:txBody>
      </p:sp>
      <p:pic>
        <p:nvPicPr>
          <p:cNvPr id="2050" name="Picture 2" descr="http://datenbank.nwb.de/Dokument/Anzeigen/534038/1350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54275"/>
            <a:ext cx="6000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4: </a:t>
            </a:r>
            <a:r>
              <a:rPr lang="de-DE" sz="2000" dirty="0">
                <a:latin typeface="TheSans B5 Plain" pitchFamily="34" charset="0"/>
              </a:rPr>
              <a:t>	 Rechnungswesensystem</a:t>
            </a:r>
          </a:p>
        </p:txBody>
      </p:sp>
      <p:pic>
        <p:nvPicPr>
          <p:cNvPr id="3074" name="Picture 2" descr="http://datenbank.nwb.de/Dokument/Anzeigen/534039/1350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66975"/>
            <a:ext cx="6000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11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6: </a:t>
            </a:r>
            <a:r>
              <a:rPr lang="de-DE" sz="2000" dirty="0">
                <a:latin typeface="TheSans B5 Plain" pitchFamily="34" charset="0"/>
              </a:rPr>
              <a:t>	 Der Jahresabschluss</a:t>
            </a:r>
          </a:p>
        </p:txBody>
      </p:sp>
      <p:pic>
        <p:nvPicPr>
          <p:cNvPr id="4098" name="Picture 2" descr="http://datenbank.nwb.de/Dokument/Anzeigen/534039/1350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92375"/>
            <a:ext cx="60007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16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7: </a:t>
            </a:r>
            <a:r>
              <a:rPr lang="de-DE" sz="2000" dirty="0">
                <a:latin typeface="TheSans B5 Plain" pitchFamily="34" charset="0"/>
              </a:rPr>
              <a:t>	 </a:t>
            </a:r>
            <a:r>
              <a:rPr lang="de-DE" sz="2000" dirty="0"/>
              <a:t>Die Bestands- und Erfolgskonten</a:t>
            </a:r>
            <a:endParaRPr lang="de-DE" sz="2000" dirty="0">
              <a:latin typeface="TheSans B5 Plain" pitchFamily="34" charset="0"/>
            </a:endParaRPr>
          </a:p>
        </p:txBody>
      </p:sp>
      <p:pic>
        <p:nvPicPr>
          <p:cNvPr id="5122" name="Picture 2" descr="http://datenbank.nwb.de/Dokument/Anzeigen/534039/1350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79675"/>
            <a:ext cx="6000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24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10: </a:t>
            </a:r>
            <a:r>
              <a:rPr lang="de-DE" sz="2000" dirty="0">
                <a:latin typeface="TheSans B5 Plain" pitchFamily="34" charset="0"/>
              </a:rPr>
              <a:t>	</a:t>
            </a:r>
            <a:r>
              <a:rPr lang="de-DE" sz="2000" dirty="0" smtClean="0">
                <a:latin typeface="TheSans B5 Plain" pitchFamily="34" charset="0"/>
              </a:rPr>
              <a:t>Die Umsatzsteuer</a:t>
            </a:r>
            <a:endParaRPr lang="de-DE" sz="2000" dirty="0">
              <a:latin typeface="TheSans B5 Plain" pitchFamily="34" charset="0"/>
            </a:endParaRPr>
          </a:p>
        </p:txBody>
      </p:sp>
      <p:pic>
        <p:nvPicPr>
          <p:cNvPr id="6146" name="Picture 2" descr="http://datenbank.nwb.de/Dokument/Anzeigen/534039/1350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54275"/>
            <a:ext cx="60007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89718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	Exler, Controllingorientiertes Finanz- und Rechnungswesen,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5. Auflage 2015, Seite 26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</a:t>
            </a:r>
            <a:r>
              <a:rPr lang="de-DE" sz="2000" dirty="0" smtClean="0">
                <a:latin typeface="TheSans B5 Plain" pitchFamily="34" charset="0"/>
              </a:rPr>
              <a:t>11: </a:t>
            </a:r>
            <a:r>
              <a:rPr lang="de-DE" sz="2000" dirty="0">
                <a:latin typeface="TheSans B5 Plain" pitchFamily="34" charset="0"/>
              </a:rPr>
              <a:t>	</a:t>
            </a:r>
            <a:r>
              <a:rPr lang="de-DE" sz="2000" dirty="0" smtClean="0">
                <a:latin typeface="TheSans B5 Plain" pitchFamily="34" charset="0"/>
              </a:rPr>
              <a:t>Personenkonten</a:t>
            </a:r>
            <a:endParaRPr lang="de-DE" sz="2000" dirty="0">
              <a:latin typeface="TheSans B5 Plain" pitchFamily="34" charset="0"/>
            </a:endParaRPr>
          </a:p>
        </p:txBody>
      </p:sp>
      <p:pic>
        <p:nvPicPr>
          <p:cNvPr id="7170" name="Picture 2" descr="http://datenbank.nwb.de/Dokument/Anzeigen/534039/1350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428875"/>
            <a:ext cx="6000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3561&quot;&gt;&lt;object type=&quot;3&quot; unique_id=&quot;13562&quot;&gt;&lt;property id=&quot;20148&quot; value=&quot;5&quot;/&gt;&lt;property id=&quot;20300&quot; value=&quot;Folie 1 - &amp;quot;Test&amp;quot;&quot;/&gt;&lt;property id=&quot;20307&quot; value=&quot;256&quot;/&gt;&lt;/object&gt;&lt;object type=&quot;3&quot; unique_id=&quot;13563&quot;&gt;&lt;property id=&quot;20148&quot; value=&quot;5&quot;/&gt;&lt;property id=&quot;20300&quot; value=&quot;Folie 2 - &amp;quot;Der Test ist gut&amp;quot;&quot;/&gt;&lt;property id=&quot;20307&quot; value=&quot;257&quot;/&gt;&lt;/object&gt;&lt;/object&gt;&lt;object type=&quot;8&quot; unique_id=&quot;1356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C2E11DB377F74BACC3D7E785BBBA93" ma:contentTypeVersion="0" ma:contentTypeDescription="Ein neues Dokument erstellen." ma:contentTypeScope="" ma:versionID="a7d185de9fdc17f1180ee66f893682fc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C697213-FD1A-4258-9D6C-38EECE3BD3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DFE0A4-9AA9-4C35-9F47-F2BB61276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E832B5C-E26F-42ED-8F89-31963419BC4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A4-Papier (210x297 mm)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Office-Design</vt:lpstr>
      <vt:lpstr>Unternehmensführung – Dozentenmaterialien – Abbildungen</vt:lpstr>
      <vt:lpstr>Inhalt Die Nummerierung der Abbildungen entspricht der Darstellung im Buch.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Nutzungshinweise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Joachim Klaws</dc:creator>
  <cp:lastModifiedBy>Larenta, Natalie</cp:lastModifiedBy>
  <cp:revision>97</cp:revision>
  <cp:lastPrinted>2013-04-11T11:34:55Z</cp:lastPrinted>
  <dcterms:created xsi:type="dcterms:W3CDTF">2013-04-10T13:47:22Z</dcterms:created>
  <dcterms:modified xsi:type="dcterms:W3CDTF">2017-10-04T09:26:17Z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0x0101003AC2E11DB377F74BACC3D7E785BBBA93</vt:lpwstr>
  </property>
</Properties>
</file>