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58" r:id="rId6"/>
    <p:sldId id="259" r:id="rId7"/>
    <p:sldId id="358" r:id="rId8"/>
    <p:sldId id="357" r:id="rId9"/>
    <p:sldId id="360" r:id="rId10"/>
    <p:sldId id="361" r:id="rId11"/>
    <p:sldId id="362" r:id="rId12"/>
    <p:sldId id="363" r:id="rId13"/>
    <p:sldId id="364" r:id="rId14"/>
    <p:sldId id="365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56" r:id="rId30"/>
  </p:sldIdLst>
  <p:sldSz cx="6858000" cy="9906000" type="A4"/>
  <p:notesSz cx="6858000" cy="9144000"/>
  <p:custDataLst>
    <p:tags r:id="rId32"/>
  </p:custDataLst>
  <p:defaultTextStyle>
    <a:defPPr>
      <a:defRPr lang="de-DE"/>
    </a:defPPr>
    <a:lvl1pPr marL="0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0CD21C-A9EF-4347-8212-3B0D939C5DA1}">
          <p14:sldIdLst>
            <p14:sldId id="256"/>
            <p14:sldId id="258"/>
          </p14:sldIdLst>
        </p14:section>
        <p14:section name="Abschnitt ohne Titel" id="{A12B8D18-D682-4FBD-BD69-2F20E65D284F}">
          <p14:sldIdLst>
            <p14:sldId id="259"/>
            <p14:sldId id="358"/>
            <p14:sldId id="357"/>
            <p14:sldId id="360"/>
            <p14:sldId id="361"/>
            <p14:sldId id="362"/>
            <p14:sldId id="363"/>
            <p14:sldId id="364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68" autoAdjust="0"/>
    <p:restoredTop sz="97680" autoAdjust="0"/>
  </p:normalViewPr>
  <p:slideViewPr>
    <p:cSldViewPr snapToGrid="0" snapToObjects="1">
      <p:cViewPr varScale="1">
        <p:scale>
          <a:sx n="75" d="100"/>
          <a:sy n="75" d="100"/>
        </p:scale>
        <p:origin x="-1380" y="-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72F1-191B-42B8-8D97-65056C58E61A}" type="datetimeFigureOut">
              <a:rPr lang="de-DE" smtClean="0"/>
              <a:t>16.10.2017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87C0-0210-4ED9-91F4-F336EE7B50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54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1" y="2311402"/>
            <a:ext cx="5169877" cy="653750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107287" tIns="53643" rIns="107287" bIns="53643" rtlCol="0" anchor="t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3943350" y="9355667"/>
            <a:ext cx="1371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3643" rIns="0" bIns="53643">
            <a:prstTxWarp prst="textNoShape">
              <a:avLst/>
            </a:prstTxWarp>
          </a:bodyPr>
          <a:lstStyle/>
          <a:p>
            <a:pPr algn="r">
              <a:defRPr/>
            </a:pPr>
            <a:endParaRPr lang="de-DE" sz="1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  <p:pic>
        <p:nvPicPr>
          <p:cNvPr id="1027" name="Picture 3" descr="C:\Users\nlarenta\Desktop\Logo_NWB_201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9015375"/>
            <a:ext cx="1438274" cy="7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536433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ozentenservice@nwb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939584"/>
            <a:ext cx="5829300" cy="2123369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TheSans B7 Bold" pitchFamily="34" charset="0"/>
              </a:rPr>
              <a:t>Rechnungslegung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>
                <a:latin typeface="TheSans B7 Bold" pitchFamily="34" charset="0"/>
              </a:rPr>
              <a:t>– </a:t>
            </a:r>
            <a:r>
              <a:rPr lang="de-DE" sz="2800" dirty="0" smtClean="0">
                <a:latin typeface="TheSans B7 Bold" pitchFamily="34" charset="0"/>
              </a:rPr>
              <a:t>Dozentenmaterialien –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 smtClean="0">
                <a:latin typeface="TheSans B7 Bold" pitchFamily="34" charset="0"/>
              </a:rPr>
              <a:t>Abbildungen</a:t>
            </a:r>
            <a:endParaRPr lang="de-DE" sz="2800" dirty="0">
              <a:latin typeface="TheSans B7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379510"/>
            <a:ext cx="5334000" cy="3439583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Quelle:  	</a:t>
            </a:r>
            <a:r>
              <a:rPr lang="de-DE" sz="2400" dirty="0">
                <a:solidFill>
                  <a:schemeClr val="tx1"/>
                </a:solidFill>
                <a:latin typeface="TheSans B7 Bold" pitchFamily="34" charset="0"/>
              </a:rPr>
              <a:t>Professor Dr. </a:t>
            </a:r>
            <a:r>
              <a:rPr lang="de-DE" sz="2400" dirty="0" smtClean="0">
                <a:solidFill>
                  <a:schemeClr val="tx1"/>
                </a:solidFill>
                <a:latin typeface="TheSans B7 Bold" pitchFamily="34" charset="0"/>
              </a:rPr>
              <a:t>Horst Gräfer</a:t>
            </a:r>
            <a:endParaRPr lang="de-DE" sz="2400" dirty="0">
              <a:solidFill>
                <a:schemeClr val="tx1"/>
              </a:solidFill>
              <a:latin typeface="TheSans B7 Bold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dirty="0" smtClean="0">
                <a:solidFill>
                  <a:schemeClr val="tx1"/>
                </a:solidFill>
                <a:latin typeface="TheSans B7 Bold" pitchFamily="34" charset="0"/>
              </a:rPr>
              <a:t>Rechnungslegung</a:t>
            </a: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7 Bold" pitchFamily="34" charset="0"/>
              </a:rPr>
              <a:t>Der Jahresabschluss nach HGB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5. vollständig überarbeitete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	Auflage 2016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</a:rPr>
              <a:t>978-3-482-48135-2 </a:t>
            </a:r>
            <a:endParaRPr lang="de-DE" sz="1800" dirty="0" smtClean="0">
              <a:solidFill>
                <a:schemeClr val="tx1"/>
              </a:solidFill>
              <a:latin typeface="TheSans B5 Plain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endParaRPr lang="de-DE" sz="2000" dirty="0">
              <a:solidFill>
                <a:schemeClr val="tx1"/>
              </a:solidFill>
              <a:latin typeface="TheSans B5 Plain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31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14: 	Aktivierung oder sofortige </a:t>
            </a:r>
            <a:r>
              <a:rPr lang="de-DE" sz="2000" dirty="0" smtClean="0">
                <a:latin typeface="TheSans B5 Plain" pitchFamily="34" charset="0"/>
              </a:rPr>
              <a:t>						Aufwandsverrechnung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60500"/>
            <a:ext cx="6000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41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17: 	Bewertungsgrundsätze nach HGB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241425"/>
            <a:ext cx="6000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58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22: 	Anlagevermögen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689100"/>
            <a:ext cx="600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0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85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34: 	Verlustfreie Bewertung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289050"/>
            <a:ext cx="60007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111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40: 	Bedeutung des Eigenkapitals als Risiko- und </a:t>
            </a:r>
            <a:r>
              <a:rPr lang="de-DE" sz="2000" dirty="0" smtClean="0">
                <a:latin typeface="TheSans B5 Plain" pitchFamily="34" charset="0"/>
              </a:rPr>
              <a:t>		Haftungskapital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271588"/>
            <a:ext cx="6000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111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41: 	Eigenkapital = Reinvermögen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112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42: 	Bedeutung des Eigenkapitals als </a:t>
            </a:r>
            <a:r>
              <a:rPr lang="de-DE" sz="2000" dirty="0" smtClean="0">
                <a:latin typeface="TheSans B5 Plain" pitchFamily="34" charset="0"/>
              </a:rPr>
              <a:t>					Haftungskapital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126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44: 	Auflösung von Rücklagen I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127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45: 	Auflösung von Rücklagen II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131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46: 	Fremdkapital/Schulden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998663"/>
            <a:ext cx="6000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702"/>
            <a:ext cx="6388100" cy="19147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3000" dirty="0" smtClean="0">
                <a:latin typeface="TheSans B7 Bold" pitchFamily="34" charset="0"/>
              </a:rPr>
              <a:t>Inhalt</a:t>
            </a:r>
            <a:r>
              <a:rPr lang="de-DE" sz="2800" dirty="0" smtClean="0">
                <a:latin typeface="TheSans B7 Bold" pitchFamily="34" charset="0"/>
              </a:rPr>
              <a:t/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1500" dirty="0" smtClean="0">
                <a:latin typeface="TheSans B2 ExtraLight" pitchFamily="34" charset="0"/>
              </a:rPr>
              <a:t>Die </a:t>
            </a:r>
            <a:r>
              <a:rPr lang="de-DE" sz="1500" dirty="0">
                <a:latin typeface="TheSans B2 ExtraLight" pitchFamily="34" charset="0"/>
              </a:rPr>
              <a:t>Nummerierung der Abbildungen entspricht der Darstellung im Buch.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1902849"/>
            <a:ext cx="6000750" cy="6729967"/>
          </a:xfrm>
        </p:spPr>
        <p:txBody>
          <a:bodyPr>
            <a:noAutofit/>
          </a:bodyPr>
          <a:lstStyle/>
          <a:p>
            <a:r>
              <a:rPr lang="de-DE" sz="1200" dirty="0">
                <a:latin typeface="TheSans B5 Plain" pitchFamily="34" charset="0"/>
              </a:rPr>
              <a:t>ABB. 1: </a:t>
            </a:r>
            <a:r>
              <a:rPr lang="de-DE" sz="1200" dirty="0" smtClean="0">
                <a:latin typeface="TheSans B5 Plain" pitchFamily="34" charset="0"/>
              </a:rPr>
              <a:t>	Funktionen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Jahresabschlüsse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2: </a:t>
            </a:r>
            <a:r>
              <a:rPr lang="de-DE" sz="1200" dirty="0" smtClean="0">
                <a:latin typeface="TheSans B5 Plain" pitchFamily="34" charset="0"/>
              </a:rPr>
              <a:t>	Rechnungslegungs-</a:t>
            </a:r>
            <a:r>
              <a:rPr lang="de-DE" sz="1200" dirty="0">
                <a:latin typeface="TheSans B5 Plain" pitchFamily="34" charset="0"/>
              </a:rPr>
              <a:t>, </a:t>
            </a:r>
            <a:r>
              <a:rPr lang="de-DE" sz="1200" dirty="0" smtClean="0">
                <a:latin typeface="TheSans B5 Plain" pitchFamily="34" charset="0"/>
              </a:rPr>
              <a:t>Prüfungs- </a:t>
            </a:r>
            <a:r>
              <a:rPr lang="de-DE" sz="1200" dirty="0">
                <a:latin typeface="TheSans B5 Plain" pitchFamily="34" charset="0"/>
              </a:rPr>
              <a:t>und </a:t>
            </a:r>
            <a:r>
              <a:rPr lang="de-DE" sz="1200" dirty="0" smtClean="0">
                <a:latin typeface="TheSans B5 Plain" pitchFamily="34" charset="0"/>
              </a:rPr>
              <a:t>Offenlegungspflichten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4: </a:t>
            </a:r>
            <a:r>
              <a:rPr lang="de-DE" sz="1200" dirty="0" smtClean="0">
                <a:latin typeface="TheSans B5 Plain" pitchFamily="34" charset="0"/>
              </a:rPr>
              <a:t>	Instrumente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Rechnungslegung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5: </a:t>
            </a:r>
            <a:r>
              <a:rPr lang="de-DE" sz="1200" dirty="0" smtClean="0">
                <a:latin typeface="TheSans B5 Plain" pitchFamily="34" charset="0"/>
              </a:rPr>
              <a:t>	Die </a:t>
            </a:r>
            <a:r>
              <a:rPr lang="de-DE" sz="1200" dirty="0">
                <a:latin typeface="TheSans B5 Plain" pitchFamily="34" charset="0"/>
              </a:rPr>
              <a:t>Bilanz: </a:t>
            </a:r>
            <a:r>
              <a:rPr lang="de-DE" sz="1200" dirty="0" smtClean="0">
                <a:latin typeface="TheSans B5 Plain" pitchFamily="34" charset="0"/>
              </a:rPr>
              <a:t>Inhalt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8: </a:t>
            </a:r>
            <a:r>
              <a:rPr lang="de-DE" sz="1200" dirty="0" smtClean="0">
                <a:latin typeface="TheSans B5 Plain" pitchFamily="34" charset="0"/>
              </a:rPr>
              <a:t>	Instrumente </a:t>
            </a:r>
            <a:r>
              <a:rPr lang="de-DE" sz="1200" dirty="0">
                <a:latin typeface="TheSans B5 Plain" pitchFamily="34" charset="0"/>
              </a:rPr>
              <a:t>des </a:t>
            </a:r>
            <a:r>
              <a:rPr lang="de-DE" sz="1200" dirty="0" smtClean="0">
                <a:latin typeface="TheSans B5 Plain" pitchFamily="34" charset="0"/>
              </a:rPr>
              <a:t>Jahresabschlusses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9: </a:t>
            </a:r>
            <a:r>
              <a:rPr lang="de-DE" sz="1200" dirty="0" smtClean="0">
                <a:latin typeface="TheSans B5 Plain" pitchFamily="34" charset="0"/>
              </a:rPr>
              <a:t>	Zusammenspiel </a:t>
            </a:r>
            <a:r>
              <a:rPr lang="de-DE" sz="1200" dirty="0">
                <a:latin typeface="TheSans B5 Plain" pitchFamily="34" charset="0"/>
              </a:rPr>
              <a:t>GuV und </a:t>
            </a:r>
            <a:r>
              <a:rPr lang="de-DE" sz="1200" dirty="0" smtClean="0">
                <a:latin typeface="TheSans B5 Plain" pitchFamily="34" charset="0"/>
              </a:rPr>
              <a:t>Bilanz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10: </a:t>
            </a:r>
            <a:r>
              <a:rPr lang="de-DE" sz="1200" dirty="0" smtClean="0">
                <a:latin typeface="TheSans B5 Plain" pitchFamily="34" charset="0"/>
              </a:rPr>
              <a:t>	Die </a:t>
            </a:r>
            <a:r>
              <a:rPr lang="de-DE" sz="1200" dirty="0">
                <a:latin typeface="TheSans B5 Plain" pitchFamily="34" charset="0"/>
              </a:rPr>
              <a:t>Hermeneutik als Methode zur Ableitung handelsrechtlicher </a:t>
            </a:r>
            <a:r>
              <a:rPr lang="de-DE" sz="1200" dirty="0" smtClean="0">
                <a:latin typeface="TheSans B5 Plain" pitchFamily="34" charset="0"/>
              </a:rPr>
              <a:t>GoB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14: </a:t>
            </a:r>
            <a:r>
              <a:rPr lang="de-DE" sz="1200" dirty="0" smtClean="0">
                <a:latin typeface="TheSans B5 Plain" pitchFamily="34" charset="0"/>
              </a:rPr>
              <a:t>	Aktivierung </a:t>
            </a:r>
            <a:r>
              <a:rPr lang="de-DE" sz="1200" dirty="0">
                <a:latin typeface="TheSans B5 Plain" pitchFamily="34" charset="0"/>
              </a:rPr>
              <a:t>oder sofortige </a:t>
            </a:r>
            <a:r>
              <a:rPr lang="de-DE" sz="1200" dirty="0" smtClean="0">
                <a:latin typeface="TheSans B5 Plain" pitchFamily="34" charset="0"/>
              </a:rPr>
              <a:t>Aufwandsverrechnung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17: </a:t>
            </a:r>
            <a:r>
              <a:rPr lang="de-DE" sz="1200" dirty="0" smtClean="0">
                <a:latin typeface="TheSans B5 Plain" pitchFamily="34" charset="0"/>
              </a:rPr>
              <a:t>	Bewertungsgrundsätze </a:t>
            </a:r>
            <a:r>
              <a:rPr lang="de-DE" sz="1200" dirty="0">
                <a:latin typeface="TheSans B5 Plain" pitchFamily="34" charset="0"/>
              </a:rPr>
              <a:t>nach </a:t>
            </a:r>
            <a:r>
              <a:rPr lang="de-DE" sz="1200" dirty="0" smtClean="0">
                <a:latin typeface="TheSans B5 Plain" pitchFamily="34" charset="0"/>
              </a:rPr>
              <a:t>HGB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22: </a:t>
            </a:r>
            <a:r>
              <a:rPr lang="de-DE" sz="1200" dirty="0" smtClean="0">
                <a:latin typeface="TheSans B5 Plain" pitchFamily="34" charset="0"/>
              </a:rPr>
              <a:t>	Anlagevermögen</a:t>
            </a:r>
          </a:p>
          <a:p>
            <a:r>
              <a:rPr lang="de-DE" sz="1200" dirty="0">
                <a:latin typeface="TheSans B5 Plain" pitchFamily="34" charset="0"/>
              </a:rPr>
              <a:t>ABB. 34: 	Verlustfreie Bewertung</a:t>
            </a:r>
          </a:p>
          <a:p>
            <a:r>
              <a:rPr lang="de-DE" sz="1200" dirty="0">
                <a:latin typeface="TheSans B5 Plain" pitchFamily="34" charset="0"/>
              </a:rPr>
              <a:t>ABB. 40: 	Bedeutung des Eigenkapitals als Risiko- und Haftungskapital</a:t>
            </a:r>
          </a:p>
          <a:p>
            <a:r>
              <a:rPr lang="de-DE" sz="1200" dirty="0">
                <a:latin typeface="TheSans B5 Plain" pitchFamily="34" charset="0"/>
              </a:rPr>
              <a:t>ABB. 41: 	Eigenkapital = Reinvermögen</a:t>
            </a:r>
          </a:p>
          <a:p>
            <a:r>
              <a:rPr lang="de-DE" sz="1200" dirty="0">
                <a:latin typeface="TheSans B5 Plain" pitchFamily="34" charset="0"/>
              </a:rPr>
              <a:t>ABB. 42: 	Bedeutung des Eigenkapitals als Haftungskapital</a:t>
            </a:r>
          </a:p>
          <a:p>
            <a:r>
              <a:rPr lang="de-DE" sz="1200" dirty="0">
                <a:latin typeface="TheSans B5 Plain" pitchFamily="34" charset="0"/>
              </a:rPr>
              <a:t>ABB. 44: 	Auflösung von Rücklagen I</a:t>
            </a:r>
          </a:p>
          <a:p>
            <a:r>
              <a:rPr lang="de-DE" sz="1200" dirty="0">
                <a:latin typeface="TheSans B5 Plain" pitchFamily="34" charset="0"/>
              </a:rPr>
              <a:t>ABB. 45: 	Auflösung von Rücklagen II</a:t>
            </a:r>
          </a:p>
          <a:p>
            <a:r>
              <a:rPr lang="de-DE" sz="1200" dirty="0">
                <a:latin typeface="TheSans B5 Plain" pitchFamily="34" charset="0"/>
              </a:rPr>
              <a:t>ABB. 46: 	Fremdkapital/Schulden</a:t>
            </a:r>
          </a:p>
          <a:p>
            <a:r>
              <a:rPr lang="de-DE" sz="1200" dirty="0">
                <a:latin typeface="TheSans B5 Plain" pitchFamily="34" charset="0"/>
              </a:rPr>
              <a:t>ABB. 50: 	Rückstellungsarten</a:t>
            </a:r>
          </a:p>
          <a:p>
            <a:r>
              <a:rPr lang="de-DE" sz="1200" dirty="0">
                <a:latin typeface="TheSans B5 Plain" pitchFamily="34" charset="0"/>
              </a:rPr>
              <a:t>ABB. 51: 	Übersicht: Passivierungspflichten und -wahlrechte für Pensionen und 		ähnliche Verpflichtungen</a:t>
            </a:r>
          </a:p>
          <a:p>
            <a:r>
              <a:rPr lang="de-DE" sz="1200" dirty="0">
                <a:latin typeface="TheSans B5 Plain" pitchFamily="34" charset="0"/>
              </a:rPr>
              <a:t>ABB. 52: 	Verlauf der Pensionsrückstellungen nach dem Teilwert- und 			Gegenwartswertverfahren</a:t>
            </a:r>
          </a:p>
          <a:p>
            <a:r>
              <a:rPr lang="de-DE" sz="1200" dirty="0">
                <a:latin typeface="TheSans B5 Plain" pitchFamily="34" charset="0"/>
              </a:rPr>
              <a:t>ABB. 59: 	GKV/UKV: Unterschiede und Gemeinsamkeiten</a:t>
            </a:r>
          </a:p>
          <a:p>
            <a:r>
              <a:rPr lang="de-DE" sz="1200" dirty="0">
                <a:latin typeface="TheSans B5 Plain" pitchFamily="34" charset="0"/>
              </a:rPr>
              <a:t>ABB. 60: 	Kostenumlage über den BAB</a:t>
            </a:r>
          </a:p>
          <a:p>
            <a:r>
              <a:rPr lang="de-DE" sz="1200" dirty="0">
                <a:latin typeface="TheSans B5 Plain" pitchFamily="34" charset="0"/>
              </a:rPr>
              <a:t>ABB. 61: 	Überleitung GKV/UKV</a:t>
            </a:r>
          </a:p>
          <a:p>
            <a:pPr marL="0" indent="0">
              <a:buNone/>
            </a:pP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3166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136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50: 	Rückstellungsarten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138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51: 	Übersicht: Passivierungspflichten und </a:t>
            </a:r>
            <a:r>
              <a:rPr lang="de-DE" sz="2000" dirty="0" smtClean="0">
                <a:latin typeface="TheSans B5 Plain" pitchFamily="34" charset="0"/>
              </a:rPr>
              <a:t>				-</a:t>
            </a:r>
            <a:r>
              <a:rPr lang="de-DE" sz="2000" dirty="0">
                <a:latin typeface="TheSans B5 Plain" pitchFamily="34" charset="0"/>
              </a:rPr>
              <a:t>wahlrechte für Pensionen und ähnliche </a:t>
            </a:r>
            <a:r>
              <a:rPr lang="de-DE" sz="2000" dirty="0" smtClean="0">
                <a:latin typeface="TheSans B5 Plain" pitchFamily="34" charset="0"/>
              </a:rPr>
              <a:t>			Verpflichtungen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56540"/>
            <a:ext cx="60007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141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52: 	Verlauf der Pensionsrückstellungen nach dem </a:t>
            </a:r>
            <a:r>
              <a:rPr lang="de-DE" sz="2000" dirty="0" smtClean="0">
                <a:latin typeface="TheSans B5 Plain" pitchFamily="34" charset="0"/>
              </a:rPr>
              <a:t>		Teilwert- </a:t>
            </a:r>
            <a:r>
              <a:rPr lang="de-DE" sz="2000" dirty="0">
                <a:latin typeface="TheSans B5 Plain" pitchFamily="34" charset="0"/>
              </a:rPr>
              <a:t>und Gegenwartswertverfahren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352550"/>
            <a:ext cx="6000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173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59: 	GKV/UKV: Unterschiede und </a:t>
            </a:r>
            <a:r>
              <a:rPr lang="de-DE" sz="2000" dirty="0" smtClean="0">
                <a:latin typeface="TheSans B5 Plain" pitchFamily="34" charset="0"/>
              </a:rPr>
              <a:t>						Gemeinsamkeiten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48764"/>
            <a:ext cx="6000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173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60: 	Kostenumlage über den BAB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175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61: 	Überleitung GKV/UKV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4400" b="1" dirty="0" smtClean="0">
                <a:latin typeface="TheSans B2 ExtraLight" pitchFamily="34" charset="0"/>
              </a:rPr>
              <a:t>Nutzungshinweise</a:t>
            </a:r>
            <a:endParaRPr lang="de-DE" sz="4400" b="1" dirty="0">
              <a:latin typeface="TheSans B2 ExtraLight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01" y="2311401"/>
            <a:ext cx="5667483" cy="228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Nutzen Sie das vorliegende Material innerhalb Ihrer Vorträge via Beamer/Projektor, in Workshops, für Aufgaben und Übungen. </a:t>
            </a:r>
          </a:p>
          <a:p>
            <a:pPr marL="0" indent="0"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Sämtliche Abbildungen dieses Werks finden Sie auch in hoher Auflösung in Ihrer NWB Datenbank. Rufen Sie hierzu einfach die Online-Version auf.</a:t>
            </a: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342901" y="5045752"/>
            <a:ext cx="5667483" cy="366559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402325" indent="-402325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536433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NWB Verlag GmbH &amp; Co. KG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Dozentenservice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Eschstr. 22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44629 Herne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Fon 02323.141-990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Fax 02323.141-173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  <a:hlinkClick r:id="rId2"/>
              </a:rPr>
              <a:t>dozentenservice@nwb.de</a:t>
            </a: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900" dirty="0">
                <a:latin typeface="TheSans B2 ExtraLight" pitchFamily="34" charset="0"/>
              </a:rPr>
              <a:t>Geschäftsführung: Dr. Felix Friedlaender, Dr. Ludger Kleyboldt, Mark Liedtke</a:t>
            </a:r>
            <a:endParaRPr lang="de-DE" sz="9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4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1: 	Funktionen der Jahresabschlüsse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343025"/>
            <a:ext cx="60007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2: 	Rechnungslegungs-, Prüfungs- und </a:t>
            </a:r>
            <a:r>
              <a:rPr lang="de-DE" sz="2000" dirty="0" smtClean="0">
                <a:latin typeface="TheSans B5 Plain" pitchFamily="34" charset="0"/>
              </a:rPr>
              <a:t>				Offenlegungspflichten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651000"/>
            <a:ext cx="6000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4: 	Instrumente der Rechnungslegung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79550"/>
            <a:ext cx="6000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5: 	Die Bilanz: Inhalt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06525"/>
            <a:ext cx="6000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8: 	Instrumente des Jahresabschlusses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558925"/>
            <a:ext cx="6000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18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9: 	Zusammenspiel GuV und Bilanz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549400"/>
            <a:ext cx="6000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36" y="9009901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Gräfer, Rechnungslegung, 5. Auflage 2016, Seite 24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10: 	Die Hermeneutik als Methode zur Ableitung </a:t>
            </a:r>
            <a:r>
              <a:rPr lang="de-DE" sz="2000" dirty="0" smtClean="0">
                <a:latin typeface="TheSans B5 Plain" pitchFamily="34" charset="0"/>
              </a:rPr>
              <a:t>		handelsrechtlicher </a:t>
            </a:r>
            <a:r>
              <a:rPr lang="de-DE" sz="2000" dirty="0">
                <a:latin typeface="TheSans B5 Plain" pitchFamily="34" charset="0"/>
              </a:rPr>
              <a:t>GoB</a:t>
            </a:r>
          </a:p>
          <a:p>
            <a:r>
              <a:rPr lang="de-DE" sz="2000" dirty="0">
                <a:latin typeface="TheSans B5 Plain" pitchFamily="34" charset="0"/>
              </a:rPr>
              <a:t>		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274763"/>
            <a:ext cx="600075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3561&quot;&gt;&lt;object type=&quot;3&quot; unique_id=&quot;13562&quot;&gt;&lt;property id=&quot;20148&quot; value=&quot;5&quot;/&gt;&lt;property id=&quot;20300&quot; value=&quot;Folie 1 - &amp;quot;Test&amp;quot;&quot;/&gt;&lt;property id=&quot;20307&quot; value=&quot;256&quot;/&gt;&lt;/object&gt;&lt;object type=&quot;3&quot; unique_id=&quot;13563&quot;&gt;&lt;property id=&quot;20148&quot; value=&quot;5&quot;/&gt;&lt;property id=&quot;20300&quot; value=&quot;Folie 2 - &amp;quot;Der Test ist gut&amp;quot;&quot;/&gt;&lt;property id=&quot;20307&quot; value=&quot;257&quot;/&gt;&lt;/object&gt;&lt;/object&gt;&lt;object type=&quot;8&quot; unique_id=&quot;1356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C2E11DB377F74BACC3D7E785BBBA93" ma:contentTypeVersion="0" ma:contentTypeDescription="Ein neues Dokument erstellen." ma:contentTypeScope="" ma:versionID="a7d185de9fdc17f1180ee66f893682fc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C697213-FD1A-4258-9D6C-38EECE3BD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DFE0A4-9AA9-4C35-9F47-F2BB61276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E832B5C-E26F-42ED-8F89-31963419BC4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A4-Papier (210x297 mm)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Office-Design</vt:lpstr>
      <vt:lpstr>Rechnungslegung – Dozentenmaterialien – Abbildungen</vt:lpstr>
      <vt:lpstr>Inhalt Die Nummerierung der Abbildungen entspricht der Darstellung im Buch.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Nutzungshinweise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 Klaws</dc:creator>
  <cp:lastModifiedBy>Larenta, Natalie</cp:lastModifiedBy>
  <cp:revision>83</cp:revision>
  <cp:lastPrinted>2013-04-11T11:34:55Z</cp:lastPrinted>
  <dcterms:created xsi:type="dcterms:W3CDTF">2013-04-10T13:47:22Z</dcterms:created>
  <dcterms:modified xsi:type="dcterms:W3CDTF">2017-10-16T13:19:08Z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0x0101003AC2E11DB377F74BACC3D7E785BBBA93</vt:lpwstr>
  </property>
</Properties>
</file>