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59" r:id="rId7"/>
    <p:sldId id="359" r:id="rId8"/>
    <p:sldId id="358" r:id="rId9"/>
    <p:sldId id="357" r:id="rId10"/>
    <p:sldId id="361" r:id="rId11"/>
    <p:sldId id="362" r:id="rId12"/>
    <p:sldId id="363" r:id="rId13"/>
    <p:sldId id="364" r:id="rId14"/>
    <p:sldId id="365" r:id="rId15"/>
    <p:sldId id="366" r:id="rId16"/>
    <p:sldId id="368" r:id="rId17"/>
    <p:sldId id="367" r:id="rId18"/>
    <p:sldId id="369" r:id="rId19"/>
    <p:sldId id="370" r:id="rId20"/>
    <p:sldId id="356" r:id="rId21"/>
  </p:sldIdLst>
  <p:sldSz cx="6858000" cy="9906000" type="A4"/>
  <p:notesSz cx="6858000" cy="9144000"/>
  <p:custDataLst>
    <p:tags r:id="rId23"/>
  </p:custDataLst>
  <p:defaultTextStyle>
    <a:defPPr>
      <a:defRPr lang="de-DE"/>
    </a:defPPr>
    <a:lvl1pPr marL="0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00CD21C-A9EF-4347-8212-3B0D939C5DA1}">
          <p14:sldIdLst>
            <p14:sldId id="256"/>
            <p14:sldId id="258"/>
          </p14:sldIdLst>
        </p14:section>
        <p14:section name="Abschnitt ohne Titel" id="{A12B8D18-D682-4FBD-BD69-2F20E65D284F}">
          <p14:sldIdLst>
            <p14:sldId id="259"/>
            <p14:sldId id="359"/>
            <p14:sldId id="358"/>
            <p14:sldId id="357"/>
            <p14:sldId id="361"/>
            <p14:sldId id="362"/>
            <p14:sldId id="363"/>
            <p14:sldId id="364"/>
            <p14:sldId id="365"/>
            <p14:sldId id="366"/>
            <p14:sldId id="368"/>
            <p14:sldId id="367"/>
            <p14:sldId id="369"/>
            <p14:sldId id="370"/>
            <p14:sldId id="3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68" autoAdjust="0"/>
    <p:restoredTop sz="97680" autoAdjust="0"/>
  </p:normalViewPr>
  <p:slideViewPr>
    <p:cSldViewPr snapToGrid="0" snapToObjects="1">
      <p:cViewPr varScale="1">
        <p:scale>
          <a:sx n="71" d="100"/>
          <a:sy n="71" d="100"/>
        </p:scale>
        <p:origin x="-1470" y="-10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072F1-191B-42B8-8D97-65056C58E61A}" type="datetimeFigureOut">
              <a:rPr lang="de-DE" smtClean="0"/>
              <a:t>04.10.2017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87C0-0210-4ED9-91F4-F336EE7B50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54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1" y="2311402"/>
            <a:ext cx="5169877" cy="653750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335120" y="9396533"/>
            <a:ext cx="1679428" cy="41254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© 2017 NWB Verlag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14548" y="9393249"/>
            <a:ext cx="2171700" cy="52740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Dozentenmaterial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 vert="horz" lIns="107287" tIns="53643" rIns="107287" bIns="53643" rtlCol="0" anchor="t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3943350" y="9355667"/>
            <a:ext cx="1371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53643" rIns="0" bIns="53643">
            <a:prstTxWarp prst="textNoShape">
              <a:avLst/>
            </a:prstTxWarp>
          </a:bodyPr>
          <a:lstStyle/>
          <a:p>
            <a:pPr algn="r">
              <a:defRPr/>
            </a:pPr>
            <a:endParaRPr lang="de-DE" sz="12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335120" y="9396533"/>
            <a:ext cx="1679428" cy="41254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© 2017 NWB Verlag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14548" y="9393249"/>
            <a:ext cx="2171700" cy="52740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Dozentenmaterial</a:t>
            </a:r>
            <a:endParaRPr lang="de-DE" dirty="0"/>
          </a:p>
        </p:txBody>
      </p:sp>
      <p:pic>
        <p:nvPicPr>
          <p:cNvPr id="1027" name="Picture 3" descr="C:\Users\nlarenta\Desktop\Logo_NWB_201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9015375"/>
            <a:ext cx="1438274" cy="7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536433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53643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536433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536433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536433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dozentenservice@nwb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939584"/>
            <a:ext cx="5829300" cy="2123369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TheSans B7 Bold" pitchFamily="34" charset="0"/>
              </a:rPr>
              <a:t>Besteuerung und Rechtsformwahl</a:t>
            </a:r>
            <a:br>
              <a:rPr lang="de-DE" sz="2800" dirty="0" smtClean="0">
                <a:latin typeface="TheSans B7 Bold" pitchFamily="34" charset="0"/>
              </a:rPr>
            </a:br>
            <a:r>
              <a:rPr lang="de-DE" sz="2800" dirty="0">
                <a:latin typeface="TheSans B7 Bold" pitchFamily="34" charset="0"/>
              </a:rPr>
              <a:t>– </a:t>
            </a:r>
            <a:r>
              <a:rPr lang="de-DE" sz="2800" dirty="0" smtClean="0">
                <a:latin typeface="TheSans B7 Bold" pitchFamily="34" charset="0"/>
              </a:rPr>
              <a:t>Dozentenmaterialien –</a:t>
            </a:r>
            <a:br>
              <a:rPr lang="de-DE" sz="2800" dirty="0" smtClean="0">
                <a:latin typeface="TheSans B7 Bold" pitchFamily="34" charset="0"/>
              </a:rPr>
            </a:br>
            <a:r>
              <a:rPr lang="de-DE" sz="2800" dirty="0" smtClean="0">
                <a:latin typeface="TheSans B7 Bold" pitchFamily="34" charset="0"/>
              </a:rPr>
              <a:t>Abbildungen</a:t>
            </a:r>
            <a:endParaRPr lang="de-DE" sz="2800" dirty="0">
              <a:latin typeface="TheSans B7 Bold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5379510"/>
            <a:ext cx="5334000" cy="3439583"/>
          </a:xfrm>
        </p:spPr>
        <p:txBody>
          <a:bodyPr>
            <a:noAutofit/>
          </a:bodyPr>
          <a:lstStyle/>
          <a:p>
            <a:pPr algn="l"/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Quelle:  	</a:t>
            </a:r>
            <a:r>
              <a:rPr lang="de-DE" sz="2000" dirty="0" smtClean="0">
                <a:solidFill>
                  <a:schemeClr val="tx1"/>
                </a:solidFill>
                <a:latin typeface="TheSans B7 Bold" pitchFamily="34" charset="0"/>
              </a:rPr>
              <a:t>Professor Dr. Rolf König</a:t>
            </a:r>
            <a:br>
              <a:rPr lang="de-DE" sz="2000" dirty="0" smtClean="0">
                <a:solidFill>
                  <a:schemeClr val="tx1"/>
                </a:solidFill>
                <a:latin typeface="TheSans B7 Bold" pitchFamily="34" charset="0"/>
              </a:rPr>
            </a:br>
            <a:r>
              <a:rPr lang="de-DE" sz="2000" dirty="0" smtClean="0">
                <a:solidFill>
                  <a:schemeClr val="tx1"/>
                </a:solidFill>
                <a:latin typeface="TheSans B7 Bold" pitchFamily="34" charset="0"/>
              </a:rPr>
              <a:t>		</a:t>
            </a:r>
            <a:r>
              <a:rPr lang="de-DE" sz="2000" dirty="0" err="1" smtClean="0">
                <a:solidFill>
                  <a:schemeClr val="tx1"/>
                </a:solidFill>
                <a:latin typeface="TheSans B7 Bold" pitchFamily="34" charset="0"/>
              </a:rPr>
              <a:t>StB</a:t>
            </a:r>
            <a:r>
              <a:rPr lang="de-DE" sz="2000" dirty="0" smtClean="0">
                <a:solidFill>
                  <a:schemeClr val="tx1"/>
                </a:solidFill>
                <a:latin typeface="TheSans B7 Bold" pitchFamily="34" charset="0"/>
              </a:rPr>
              <a:t> Prof. Dr. Alexandra </a:t>
            </a:r>
            <a:r>
              <a:rPr lang="de-DE" sz="2000" dirty="0" err="1" smtClean="0">
                <a:solidFill>
                  <a:schemeClr val="tx1"/>
                </a:solidFill>
                <a:latin typeface="TheSans B7 Bold" pitchFamily="34" charset="0"/>
              </a:rPr>
              <a:t>Maßbaum</a:t>
            </a:r>
            <a:r>
              <a:rPr lang="de-DE" sz="2000" dirty="0" smtClean="0">
                <a:solidFill>
                  <a:schemeClr val="tx1"/>
                </a:solidFill>
                <a:latin typeface="TheSans B7 Bold" pitchFamily="34" charset="0"/>
              </a:rPr>
              <a:t/>
            </a:r>
            <a:br>
              <a:rPr lang="de-DE" sz="2000" dirty="0" smtClean="0">
                <a:solidFill>
                  <a:schemeClr val="tx1"/>
                </a:solidFill>
                <a:latin typeface="TheSans B7 Bold" pitchFamily="34" charset="0"/>
              </a:rPr>
            </a:br>
            <a:r>
              <a:rPr lang="de-DE" sz="2000" dirty="0" smtClean="0">
                <a:solidFill>
                  <a:schemeClr val="tx1"/>
                </a:solidFill>
                <a:latin typeface="TheSans B7 Bold" pitchFamily="34" charset="0"/>
              </a:rPr>
              <a:t>		Professor Dr. Caren </a:t>
            </a:r>
            <a:r>
              <a:rPr lang="de-DE" sz="2000" dirty="0" err="1" smtClean="0">
                <a:solidFill>
                  <a:schemeClr val="tx1"/>
                </a:solidFill>
                <a:latin typeface="TheSans B7 Bold" pitchFamily="34" charset="0"/>
              </a:rPr>
              <a:t>Sureth-Sloane</a:t>
            </a:r>
            <a:endParaRPr lang="de-DE" sz="2000" dirty="0">
              <a:solidFill>
                <a:schemeClr val="tx1"/>
              </a:solidFill>
              <a:latin typeface="TheSans B7 Bold" pitchFamily="34" charset="0"/>
            </a:endParaRPr>
          </a:p>
          <a:p>
            <a:pPr algn="l"/>
            <a:r>
              <a:rPr lang="de-DE" sz="20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dirty="0" smtClean="0">
                <a:solidFill>
                  <a:schemeClr val="tx1"/>
                </a:solidFill>
                <a:latin typeface="TheSans B7 Bold" pitchFamily="34" charset="0"/>
              </a:rPr>
              <a:t>Besteuerung und 				Rechtsformwahl </a:t>
            </a:r>
          </a:p>
          <a:p>
            <a:pPr algn="l"/>
            <a:r>
              <a:rPr lang="de-DE" sz="2000" dirty="0">
                <a:solidFill>
                  <a:schemeClr val="tx1"/>
                </a:solidFill>
                <a:latin typeface="TheSans B7 Bold" pitchFamily="34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latin typeface="TheSans B7 Bold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TheSans B7 Bold" pitchFamily="34" charset="0"/>
              </a:rPr>
              <a:t>Personen-, Kapitalgesellschaften und 			Mischformen im Vergleich </a:t>
            </a:r>
          </a:p>
          <a:p>
            <a:pPr algn="l"/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		</a:t>
            </a:r>
            <a:r>
              <a:rPr lang="de-DE" sz="1800" dirty="0">
                <a:solidFill>
                  <a:schemeClr val="tx1"/>
                </a:solidFill>
                <a:latin typeface="TheSans B5 Plain" pitchFamily="34" charset="0"/>
              </a:rPr>
              <a:t>7</a:t>
            </a:r>
            <a:r>
              <a:rPr lang="de-DE" sz="1800" dirty="0" smtClean="0">
                <a:solidFill>
                  <a:schemeClr val="tx1"/>
                </a:solidFill>
                <a:latin typeface="TheSans B5 Plain" pitchFamily="34" charset="0"/>
              </a:rPr>
              <a:t>., vollständig überarbeitete Auflage 			2016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</a:rPr>
              <a:t>978-3-482-53467-6 </a:t>
            </a:r>
            <a:endParaRPr lang="de-DE" sz="1800" dirty="0" smtClean="0">
              <a:solidFill>
                <a:schemeClr val="tx1"/>
              </a:solidFill>
              <a:latin typeface="TheSans B5 Plain" pitchFamily="34" charset="0"/>
            </a:endParaRPr>
          </a:p>
          <a:p>
            <a:pPr algn="l"/>
            <a:r>
              <a:rPr lang="de-DE" sz="2000" dirty="0">
                <a:solidFill>
                  <a:schemeClr val="tx1"/>
                </a:solidFill>
                <a:latin typeface="TheSans B5 Plain" pitchFamily="34" charset="0"/>
              </a:rPr>
              <a:t>	</a:t>
            </a:r>
            <a:r>
              <a:rPr lang="de-DE" sz="2000" dirty="0" smtClean="0">
                <a:solidFill>
                  <a:schemeClr val="tx1"/>
                </a:solidFill>
                <a:latin typeface="TheSans B5 Plain" pitchFamily="34" charset="0"/>
              </a:rPr>
              <a:t>	</a:t>
            </a:r>
            <a:endParaRPr lang="de-DE" sz="2000" dirty="0">
              <a:solidFill>
                <a:schemeClr val="tx1"/>
              </a:solidFill>
              <a:latin typeface="TheSans B5 Plain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165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38: 	Möglichkeiten der Verschmelzung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63700"/>
            <a:ext cx="6000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1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173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39: 	Bilanzielle Darstellung des </a:t>
            </a:r>
            <a:r>
              <a:rPr lang="de-DE" sz="2000" dirty="0" smtClean="0">
                <a:latin typeface="TheSans B5 Plain" pitchFamily="34" charset="0"/>
              </a:rPr>
              <a:t>						Übernahmegewinns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779588"/>
            <a:ext cx="6000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9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204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40: 	Ausnahmen von der Möglichkeit des </a:t>
            </a:r>
            <a:r>
              <a:rPr lang="de-DE" sz="2000" dirty="0" smtClean="0">
                <a:latin typeface="TheSans B5 Plain" pitchFamily="34" charset="0"/>
              </a:rPr>
              <a:t>				Buchwertansatzes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458913"/>
            <a:ext cx="60007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8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217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41: 	Veräußerungspreis der eingebrachten und </a:t>
            </a:r>
            <a:r>
              <a:rPr lang="de-DE" sz="2000" dirty="0" smtClean="0">
                <a:latin typeface="TheSans B5 Plain" pitchFamily="34" charset="0"/>
              </a:rPr>
              <a:t>			Anschaffungskosten der erhaltenen </a:t>
            </a:r>
            <a:r>
              <a:rPr lang="de-DE" sz="2000" dirty="0">
                <a:latin typeface="TheSans B5 Plain" pitchFamily="34" charset="0"/>
              </a:rPr>
              <a:t>Anteile </a:t>
            </a:r>
            <a:r>
              <a:rPr lang="de-DE" sz="2000" dirty="0" smtClean="0">
                <a:latin typeface="TheSans B5 Plain" pitchFamily="34" charset="0"/>
              </a:rPr>
              <a:t>			beim </a:t>
            </a:r>
            <a:r>
              <a:rPr lang="de-DE" sz="2000" dirty="0">
                <a:latin typeface="TheSans B5 Plain" pitchFamily="34" charset="0"/>
              </a:rPr>
              <a:t>Anteilstausch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1807340"/>
            <a:ext cx="6577222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1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227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42: 	Möglichkeiten der Spaltung einer </a:t>
            </a:r>
            <a:r>
              <a:rPr lang="de-DE" sz="2000" dirty="0" smtClean="0">
                <a:latin typeface="TheSans B5 Plain" pitchFamily="34" charset="0"/>
              </a:rPr>
              <a:t>					Kapitalgesellschaft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798638"/>
            <a:ext cx="6000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230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43: 	Möglichkeiten der Spaltung einer </a:t>
            </a:r>
            <a:r>
              <a:rPr lang="de-DE" sz="2000" dirty="0" smtClean="0">
                <a:latin typeface="TheSans B5 Plain" pitchFamily="34" charset="0"/>
              </a:rPr>
              <a:t>					Personengesellschaft</a:t>
            </a:r>
            <a:endParaRPr lang="de-DE" sz="2000" dirty="0">
              <a:latin typeface="TheSans B5 Plain" pitchFamily="34" charset="0"/>
            </a:endParaRP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711325"/>
            <a:ext cx="6000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0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232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44: 	Möglichkeiten des Formwechsels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1175"/>
            <a:ext cx="6000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2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4400" b="1" dirty="0" smtClean="0">
                <a:latin typeface="TheSans B2 ExtraLight" pitchFamily="34" charset="0"/>
              </a:rPr>
              <a:t>Nutzungshinweise</a:t>
            </a:r>
            <a:endParaRPr lang="de-DE" sz="4400" b="1" dirty="0">
              <a:latin typeface="TheSans B2 ExtraLight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42901" y="2311401"/>
            <a:ext cx="5667483" cy="2285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>
                <a:latin typeface="TheSans B2 ExtraLight" pitchFamily="34" charset="0"/>
              </a:rPr>
              <a:t>Nutzen Sie das vorliegende Material innerhalb Ihrer Vorträge via </a:t>
            </a:r>
            <a:r>
              <a:rPr lang="de-DE" sz="1800" dirty="0" err="1" smtClean="0">
                <a:latin typeface="TheSans B2 ExtraLight" pitchFamily="34" charset="0"/>
              </a:rPr>
              <a:t>Beamer</a:t>
            </a:r>
            <a:r>
              <a:rPr lang="de-DE" sz="1800" dirty="0" smtClean="0">
                <a:latin typeface="TheSans B2 ExtraLight" pitchFamily="34" charset="0"/>
              </a:rPr>
              <a:t>/Projektor, in Workshops, für Aufgaben und Übungen. </a:t>
            </a:r>
          </a:p>
          <a:p>
            <a:pPr marL="0" indent="0">
              <a:buNone/>
            </a:pPr>
            <a:endParaRPr lang="de-DE" sz="1800" dirty="0" smtClean="0">
              <a:latin typeface="TheSans B2 ExtraLight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latin typeface="TheSans B2 ExtraLight" pitchFamily="34" charset="0"/>
              </a:rPr>
              <a:t>Sämtliche Abbildungen dieses Werks finden Sie auch in hoher Auflösung in Ihrer NWB Datenbank. Rufen Sie hierzu einfach die Online-Version auf.</a:t>
            </a:r>
            <a:endParaRPr lang="de-DE" sz="1800" dirty="0">
              <a:latin typeface="TheSans B2 ExtraLight" pitchFamily="34" charset="0"/>
            </a:endParaRPr>
          </a:p>
        </p:txBody>
      </p:sp>
      <p:sp>
        <p:nvSpPr>
          <p:cNvPr id="10" name="Inhaltsplatzhalter 3"/>
          <p:cNvSpPr txBox="1">
            <a:spLocks/>
          </p:cNvSpPr>
          <p:nvPr/>
        </p:nvSpPr>
        <p:spPr>
          <a:xfrm>
            <a:off x="342901" y="5045752"/>
            <a:ext cx="5667483" cy="366559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>
            <a:lvl1pPr marL="402325" indent="-402325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536433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536433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536433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NWB Verlag GmbH &amp; Co. KG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Dozentenservice</a:t>
            </a:r>
          </a:p>
          <a:p>
            <a:pPr marL="0" indent="0">
              <a:buFont typeface="Arial"/>
              <a:buNone/>
            </a:pPr>
            <a:r>
              <a:rPr lang="de-DE" sz="1800" dirty="0" err="1" smtClean="0">
                <a:latin typeface="TheSans B2 ExtraLight" pitchFamily="34" charset="0"/>
              </a:rPr>
              <a:t>Eschstr</a:t>
            </a:r>
            <a:r>
              <a:rPr lang="de-DE" sz="1800" dirty="0" smtClean="0">
                <a:latin typeface="TheSans B2 ExtraLight" pitchFamily="34" charset="0"/>
              </a:rPr>
              <a:t>. 22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44629 Herne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Fon 02323.141-990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</a:rPr>
              <a:t>Fax 02323.141-173</a:t>
            </a:r>
          </a:p>
          <a:p>
            <a:pPr marL="0" indent="0">
              <a:buFont typeface="Arial"/>
              <a:buNone/>
            </a:pPr>
            <a:r>
              <a:rPr lang="de-DE" sz="1800" dirty="0" smtClean="0">
                <a:latin typeface="TheSans B2 ExtraLight" pitchFamily="34" charset="0"/>
                <a:hlinkClick r:id="rId2"/>
              </a:rPr>
              <a:t>dozentenservice@nwb.de</a:t>
            </a:r>
            <a:endParaRPr lang="de-DE" sz="1800" dirty="0" smtClean="0">
              <a:latin typeface="TheSans B2 ExtraLight" pitchFamily="34" charset="0"/>
            </a:endParaRPr>
          </a:p>
          <a:p>
            <a:pPr marL="0" indent="0">
              <a:buFont typeface="Arial"/>
              <a:buNone/>
            </a:pPr>
            <a:endParaRPr lang="de-DE" sz="1800" dirty="0" smtClean="0">
              <a:latin typeface="TheSans B2 ExtraLight" pitchFamily="34" charset="0"/>
            </a:endParaRPr>
          </a:p>
          <a:p>
            <a:pPr marL="0" indent="0">
              <a:buNone/>
            </a:pPr>
            <a:r>
              <a:rPr lang="de-DE" sz="900" dirty="0">
                <a:latin typeface="TheSans B2 ExtraLight" pitchFamily="34" charset="0"/>
              </a:rPr>
              <a:t>Geschäftsführung: Dr. Felix </a:t>
            </a:r>
            <a:r>
              <a:rPr lang="de-DE" sz="900" dirty="0" err="1">
                <a:latin typeface="TheSans B2 ExtraLight" pitchFamily="34" charset="0"/>
              </a:rPr>
              <a:t>Friedlaender</a:t>
            </a:r>
            <a:r>
              <a:rPr lang="de-DE" sz="900" dirty="0">
                <a:latin typeface="TheSans B2 ExtraLight" pitchFamily="34" charset="0"/>
              </a:rPr>
              <a:t>, Dr. Ludger </a:t>
            </a:r>
            <a:r>
              <a:rPr lang="de-DE" sz="900" dirty="0" err="1">
                <a:latin typeface="TheSans B2 ExtraLight" pitchFamily="34" charset="0"/>
              </a:rPr>
              <a:t>Kleyboldt</a:t>
            </a:r>
            <a:r>
              <a:rPr lang="de-DE" sz="900" dirty="0">
                <a:latin typeface="TheSans B2 ExtraLight" pitchFamily="34" charset="0"/>
              </a:rPr>
              <a:t>, Mark Liedtke</a:t>
            </a:r>
            <a:endParaRPr lang="de-DE" sz="900" dirty="0" smtClean="0">
              <a:latin typeface="TheSans B2 ExtraLight" pitchFamily="34" charset="0"/>
            </a:endParaRPr>
          </a:p>
          <a:p>
            <a:pPr marL="0" indent="0">
              <a:buFont typeface="Arial"/>
              <a:buNone/>
            </a:pPr>
            <a:endParaRPr lang="de-DE" sz="1800" dirty="0">
              <a:latin typeface="TheSans B2 ExtraLight" pitchFamily="34" charset="0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</p:spTree>
    <p:extLst>
      <p:ext uri="{BB962C8B-B14F-4D97-AF65-F5344CB8AC3E}">
        <p14:creationId xmlns:p14="http://schemas.microsoft.com/office/powerpoint/2010/main" val="43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899" y="396702"/>
            <a:ext cx="6326841" cy="191470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3000" dirty="0" smtClean="0">
                <a:latin typeface="TheSans B7 Bold" pitchFamily="34" charset="0"/>
              </a:rPr>
              <a:t>Inhalt</a:t>
            </a:r>
            <a:r>
              <a:rPr lang="de-DE" sz="2800" dirty="0" smtClean="0">
                <a:latin typeface="TheSans B7 Bold" pitchFamily="34" charset="0"/>
              </a:rPr>
              <a:t/>
            </a:r>
            <a:br>
              <a:rPr lang="de-DE" sz="2800" dirty="0" smtClean="0">
                <a:latin typeface="TheSans B7 Bold" pitchFamily="34" charset="0"/>
              </a:rPr>
            </a:br>
            <a:r>
              <a:rPr lang="de-DE" sz="1500" dirty="0" smtClean="0">
                <a:latin typeface="TheSans B2 ExtraLight" pitchFamily="34" charset="0"/>
              </a:rPr>
              <a:t>Die </a:t>
            </a:r>
            <a:r>
              <a:rPr lang="de-DE" sz="1500" dirty="0">
                <a:latin typeface="TheSans B2 ExtraLight" pitchFamily="34" charset="0"/>
              </a:rPr>
              <a:t>Nummerierung der Abbildungen entspricht der Darstellung im Buch.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0" y="1902849"/>
            <a:ext cx="6000750" cy="6729967"/>
          </a:xfrm>
        </p:spPr>
        <p:txBody>
          <a:bodyPr>
            <a:noAutofit/>
          </a:bodyPr>
          <a:lstStyle/>
          <a:p>
            <a:r>
              <a:rPr lang="de-DE" sz="1200" dirty="0" smtClean="0">
                <a:latin typeface="TheSans B5 Plain" pitchFamily="34" charset="0"/>
              </a:rPr>
              <a:t>ABB</a:t>
            </a:r>
            <a:r>
              <a:rPr lang="de-DE" sz="1200" dirty="0">
                <a:latin typeface="TheSans B5 Plain" pitchFamily="34" charset="0"/>
              </a:rPr>
              <a:t>. 6: </a:t>
            </a:r>
            <a:r>
              <a:rPr lang="de-DE" sz="1200" dirty="0" smtClean="0">
                <a:latin typeface="TheSans B5 Plain" pitchFamily="34" charset="0"/>
              </a:rPr>
              <a:t>	GmbH-Geschäftsführer </a:t>
            </a:r>
            <a:r>
              <a:rPr lang="de-DE" sz="1200" dirty="0" smtClean="0">
                <a:latin typeface="TheSans B5 Plain" pitchFamily="34" charset="0"/>
                <a:cs typeface="Times New Roman"/>
              </a:rPr>
              <a:t>≠</a:t>
            </a:r>
            <a:r>
              <a:rPr lang="de-DE" sz="1200" dirty="0" smtClean="0">
                <a:latin typeface="TheSans B5 Plain" pitchFamily="34" charset="0"/>
              </a:rPr>
              <a:t> </a:t>
            </a:r>
            <a:r>
              <a:rPr lang="de-DE" sz="1200" dirty="0">
                <a:latin typeface="TheSans B5 Plain" pitchFamily="34" charset="0"/>
              </a:rPr>
              <a:t>Kommanditist, </a:t>
            </a:r>
            <a:r>
              <a:rPr lang="de-DE" sz="1200" dirty="0" smtClean="0">
                <a:latin typeface="TheSans B5 Plain" pitchFamily="34" charset="0"/>
              </a:rPr>
              <a:t>Geschäftsführungsvergütung 		von KG </a:t>
            </a:r>
            <a:r>
              <a:rPr lang="de-DE" sz="1200" dirty="0">
                <a:latin typeface="TheSans B5 Plain" pitchFamily="34" charset="0"/>
              </a:rPr>
              <a:t>an </a:t>
            </a:r>
            <a:r>
              <a:rPr lang="de-DE" sz="1200" dirty="0" smtClean="0">
                <a:latin typeface="TheSans B5 Plain" pitchFamily="34" charset="0"/>
              </a:rPr>
              <a:t>GmbH-Geschäftsführer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7: </a:t>
            </a:r>
            <a:r>
              <a:rPr lang="de-DE" sz="1200" dirty="0" smtClean="0">
                <a:latin typeface="TheSans B5 Plain" pitchFamily="34" charset="0"/>
              </a:rPr>
              <a:t>	</a:t>
            </a:r>
            <a:r>
              <a:rPr lang="de-DE" sz="1200" dirty="0">
                <a:latin typeface="TheSans B5 Plain" pitchFamily="34" charset="0"/>
              </a:rPr>
              <a:t>GmbH-Geschäftsführer ≠ Kommanditist, </a:t>
            </a:r>
            <a:r>
              <a:rPr lang="de-DE" sz="1200" dirty="0" smtClean="0">
                <a:latin typeface="TheSans B5 Plain" pitchFamily="34" charset="0"/>
              </a:rPr>
              <a:t>Geschäftsführungsvergütung 		von KG </a:t>
            </a:r>
            <a:r>
              <a:rPr lang="de-DE" sz="1200" dirty="0">
                <a:latin typeface="TheSans B5 Plain" pitchFamily="34" charset="0"/>
              </a:rPr>
              <a:t>an </a:t>
            </a:r>
            <a:r>
              <a:rPr lang="de-DE" sz="1200" dirty="0" smtClean="0">
                <a:latin typeface="TheSans B5 Plain" pitchFamily="34" charset="0"/>
              </a:rPr>
              <a:t>GmbH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8: </a:t>
            </a:r>
            <a:r>
              <a:rPr lang="de-DE" sz="1200" dirty="0" smtClean="0">
                <a:latin typeface="TheSans B5 Plain" pitchFamily="34" charset="0"/>
              </a:rPr>
              <a:t>	GmbH-Geschäftsführer </a:t>
            </a:r>
            <a:r>
              <a:rPr lang="de-DE" sz="1200" dirty="0">
                <a:latin typeface="TheSans B5 Plain" pitchFamily="34" charset="0"/>
              </a:rPr>
              <a:t>= Kommanditist, </a:t>
            </a:r>
            <a:r>
              <a:rPr lang="de-DE" sz="1200" dirty="0" smtClean="0">
                <a:latin typeface="TheSans B5 Plain" pitchFamily="34" charset="0"/>
              </a:rPr>
              <a:t>Geschäftsführungsvergütung 		von KG </a:t>
            </a:r>
            <a:r>
              <a:rPr lang="de-DE" sz="1200" dirty="0">
                <a:latin typeface="TheSans B5 Plain" pitchFamily="34" charset="0"/>
              </a:rPr>
              <a:t>an </a:t>
            </a:r>
            <a:r>
              <a:rPr lang="de-DE" sz="1200" dirty="0" smtClean="0">
                <a:latin typeface="TheSans B5 Plain" pitchFamily="34" charset="0"/>
              </a:rPr>
              <a:t>GmbH-Geschäftsführer</a:t>
            </a:r>
          </a:p>
          <a:p>
            <a:r>
              <a:rPr lang="de-DE" sz="1200" dirty="0">
                <a:latin typeface="TheSans B5 Plain" pitchFamily="34" charset="0"/>
              </a:rPr>
              <a:t>ABB. 34: </a:t>
            </a:r>
            <a:r>
              <a:rPr lang="de-DE" sz="1200" dirty="0" smtClean="0">
                <a:latin typeface="TheSans B5 Plain" pitchFamily="34" charset="0"/>
              </a:rPr>
              <a:t>	Umwandlungsrecht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35: </a:t>
            </a:r>
            <a:r>
              <a:rPr lang="de-DE" sz="1200" dirty="0" smtClean="0">
                <a:latin typeface="TheSans B5 Plain" pitchFamily="34" charset="0"/>
              </a:rPr>
              <a:t>	Umwandlungen </a:t>
            </a:r>
            <a:r>
              <a:rPr lang="de-DE" sz="1200" dirty="0">
                <a:latin typeface="TheSans B5 Plain" pitchFamily="34" charset="0"/>
              </a:rPr>
              <a:t>nach dem </a:t>
            </a:r>
            <a:r>
              <a:rPr lang="de-DE" sz="1200" dirty="0" smtClean="0">
                <a:latin typeface="TheSans B5 Plain" pitchFamily="34" charset="0"/>
              </a:rPr>
              <a:t>UmwG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36: </a:t>
            </a:r>
            <a:r>
              <a:rPr lang="de-DE" sz="1200" dirty="0" smtClean="0">
                <a:latin typeface="TheSans B5 Plain" pitchFamily="34" charset="0"/>
              </a:rPr>
              <a:t>	Arten </a:t>
            </a:r>
            <a:r>
              <a:rPr lang="de-DE" sz="1200" dirty="0">
                <a:latin typeface="TheSans B5 Plain" pitchFamily="34" charset="0"/>
              </a:rPr>
              <a:t>der </a:t>
            </a:r>
            <a:r>
              <a:rPr lang="de-DE" sz="1200" dirty="0" smtClean="0">
                <a:latin typeface="TheSans B5 Plain" pitchFamily="34" charset="0"/>
              </a:rPr>
              <a:t>Verschmelzung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37: </a:t>
            </a:r>
            <a:r>
              <a:rPr lang="de-DE" sz="1200" dirty="0" smtClean="0">
                <a:latin typeface="TheSans B5 Plain" pitchFamily="34" charset="0"/>
              </a:rPr>
              <a:t>	Formen </a:t>
            </a:r>
            <a:r>
              <a:rPr lang="de-DE" sz="1200" dirty="0">
                <a:latin typeface="TheSans B5 Plain" pitchFamily="34" charset="0"/>
              </a:rPr>
              <a:t>der </a:t>
            </a:r>
            <a:r>
              <a:rPr lang="de-DE" sz="1200" dirty="0" smtClean="0">
                <a:latin typeface="TheSans B5 Plain" pitchFamily="34" charset="0"/>
              </a:rPr>
              <a:t>Spaltung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38: </a:t>
            </a:r>
            <a:r>
              <a:rPr lang="de-DE" sz="1200" dirty="0" smtClean="0">
                <a:latin typeface="TheSans B5 Plain" pitchFamily="34" charset="0"/>
              </a:rPr>
              <a:t>	Möglichkeiten </a:t>
            </a:r>
            <a:r>
              <a:rPr lang="de-DE" sz="1200" dirty="0">
                <a:latin typeface="TheSans B5 Plain" pitchFamily="34" charset="0"/>
              </a:rPr>
              <a:t>der </a:t>
            </a:r>
            <a:r>
              <a:rPr lang="de-DE" sz="1200" dirty="0" smtClean="0">
                <a:latin typeface="TheSans B5 Plain" pitchFamily="34" charset="0"/>
              </a:rPr>
              <a:t>Verschmelzung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39: </a:t>
            </a:r>
            <a:r>
              <a:rPr lang="de-DE" sz="1200" dirty="0" smtClean="0">
                <a:latin typeface="TheSans B5 Plain" pitchFamily="34" charset="0"/>
              </a:rPr>
              <a:t>	Bilanzielle </a:t>
            </a:r>
            <a:r>
              <a:rPr lang="de-DE" sz="1200" dirty="0">
                <a:latin typeface="TheSans B5 Plain" pitchFamily="34" charset="0"/>
              </a:rPr>
              <a:t>Darstellung des </a:t>
            </a:r>
            <a:r>
              <a:rPr lang="de-DE" sz="1200" dirty="0" smtClean="0">
                <a:latin typeface="TheSans B5 Plain" pitchFamily="34" charset="0"/>
              </a:rPr>
              <a:t>Übernahmegewinns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40: </a:t>
            </a:r>
            <a:r>
              <a:rPr lang="de-DE" sz="1200" dirty="0" smtClean="0">
                <a:latin typeface="TheSans B5 Plain" pitchFamily="34" charset="0"/>
              </a:rPr>
              <a:t>	Ausnahmen </a:t>
            </a:r>
            <a:r>
              <a:rPr lang="de-DE" sz="1200" dirty="0">
                <a:latin typeface="TheSans B5 Plain" pitchFamily="34" charset="0"/>
              </a:rPr>
              <a:t>von der Möglichkeit des </a:t>
            </a:r>
            <a:r>
              <a:rPr lang="de-DE" sz="1200" dirty="0" smtClean="0">
                <a:latin typeface="TheSans B5 Plain" pitchFamily="34" charset="0"/>
              </a:rPr>
              <a:t>Buchwertansatzes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41: </a:t>
            </a:r>
            <a:r>
              <a:rPr lang="de-DE" sz="1200" dirty="0" smtClean="0">
                <a:latin typeface="TheSans B5 Plain" pitchFamily="34" charset="0"/>
              </a:rPr>
              <a:t>	Veräußerungspreis </a:t>
            </a:r>
            <a:r>
              <a:rPr lang="de-DE" sz="1200" dirty="0">
                <a:latin typeface="TheSans B5 Plain" pitchFamily="34" charset="0"/>
              </a:rPr>
              <a:t>der eingebrachten und Anschaffungskosten der</a:t>
            </a:r>
          </a:p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	</a:t>
            </a:r>
            <a:r>
              <a:rPr lang="de-DE" sz="1200" dirty="0" smtClean="0">
                <a:latin typeface="TheSans B5 Plain" pitchFamily="34" charset="0"/>
              </a:rPr>
              <a:t>	erhaltenen </a:t>
            </a:r>
            <a:r>
              <a:rPr lang="de-DE" sz="1200" dirty="0">
                <a:latin typeface="TheSans B5 Plain" pitchFamily="34" charset="0"/>
              </a:rPr>
              <a:t>Anteile beim </a:t>
            </a:r>
            <a:r>
              <a:rPr lang="de-DE" sz="1200" dirty="0" smtClean="0">
                <a:latin typeface="TheSans B5 Plain" pitchFamily="34" charset="0"/>
              </a:rPr>
              <a:t>Anteilstausch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42: </a:t>
            </a:r>
            <a:r>
              <a:rPr lang="de-DE" sz="1200" dirty="0" smtClean="0">
                <a:latin typeface="TheSans B5 Plain" pitchFamily="34" charset="0"/>
              </a:rPr>
              <a:t>	Möglichkeiten </a:t>
            </a:r>
            <a:r>
              <a:rPr lang="de-DE" sz="1200" dirty="0">
                <a:latin typeface="TheSans B5 Plain" pitchFamily="34" charset="0"/>
              </a:rPr>
              <a:t>der Spaltung einer </a:t>
            </a:r>
            <a:r>
              <a:rPr lang="de-DE" sz="1200" dirty="0" smtClean="0">
                <a:latin typeface="TheSans B5 Plain" pitchFamily="34" charset="0"/>
              </a:rPr>
              <a:t>Kapitalgesellschaft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43: </a:t>
            </a:r>
            <a:r>
              <a:rPr lang="de-DE" sz="1200" dirty="0" smtClean="0">
                <a:latin typeface="TheSans B5 Plain" pitchFamily="34" charset="0"/>
              </a:rPr>
              <a:t>	Möglichkeiten </a:t>
            </a:r>
            <a:r>
              <a:rPr lang="de-DE" sz="1200" dirty="0">
                <a:latin typeface="TheSans B5 Plain" pitchFamily="34" charset="0"/>
              </a:rPr>
              <a:t>der Spaltung einer </a:t>
            </a:r>
            <a:r>
              <a:rPr lang="de-DE" sz="1200" dirty="0" smtClean="0">
                <a:latin typeface="TheSans B5 Plain" pitchFamily="34" charset="0"/>
              </a:rPr>
              <a:t>Personengesellschaft</a:t>
            </a:r>
            <a:endParaRPr lang="de-DE" sz="1200" dirty="0">
              <a:latin typeface="TheSans B5 Plain" pitchFamily="34" charset="0"/>
            </a:endParaRPr>
          </a:p>
          <a:p>
            <a:r>
              <a:rPr lang="de-DE" sz="1200" dirty="0">
                <a:latin typeface="TheSans B5 Plain" pitchFamily="34" charset="0"/>
              </a:rPr>
              <a:t>ABB. 44: </a:t>
            </a:r>
            <a:r>
              <a:rPr lang="de-DE" sz="1200" dirty="0" smtClean="0">
                <a:latin typeface="TheSans B5 Plain" pitchFamily="34" charset="0"/>
              </a:rPr>
              <a:t>	Möglichkeiten </a:t>
            </a:r>
            <a:r>
              <a:rPr lang="de-DE" sz="1200" dirty="0">
                <a:latin typeface="TheSans B5 Plain" pitchFamily="34" charset="0"/>
              </a:rPr>
              <a:t>des </a:t>
            </a:r>
            <a:r>
              <a:rPr lang="de-DE" sz="1200" dirty="0" smtClean="0">
                <a:latin typeface="TheSans B5 Plain" pitchFamily="34" charset="0"/>
              </a:rPr>
              <a:t>Formwechsels</a:t>
            </a:r>
            <a:endParaRPr lang="de-DE" sz="1200" dirty="0">
              <a:latin typeface="TheSans B5 Plain" pitchFamily="34" charset="0"/>
            </a:endParaRPr>
          </a:p>
          <a:p>
            <a:pPr marL="0" indent="0">
              <a:buNone/>
            </a:pPr>
            <a:endParaRPr lang="de-DE" sz="1000" dirty="0" smtClean="0">
              <a:latin typeface="TheSans B5 Plain" pitchFamily="34" charset="0"/>
            </a:endParaRPr>
          </a:p>
          <a:p>
            <a:pPr marL="0" indent="0">
              <a:buNone/>
            </a:pPr>
            <a:endParaRPr lang="de-DE" sz="1000" dirty="0" smtClean="0">
              <a:latin typeface="TheSans B5 Plain" pitchFamily="34" charset="0"/>
            </a:endParaRPr>
          </a:p>
          <a:p>
            <a:pPr marL="0" indent="0">
              <a:buNone/>
            </a:pPr>
            <a:endParaRPr lang="de-DE" sz="1000" dirty="0" smtClean="0">
              <a:latin typeface="TheSans B5 Plain" pitchFamily="34" charset="0"/>
            </a:endParaRPr>
          </a:p>
          <a:p>
            <a:pPr marL="0" indent="0">
              <a:buNone/>
            </a:pPr>
            <a:endParaRPr lang="de-DE" sz="1000" dirty="0" smtClean="0">
              <a:latin typeface="TheSans B5 Plain" pitchFamily="34" charset="0"/>
            </a:endParaRPr>
          </a:p>
          <a:p>
            <a:pPr marL="0" indent="0">
              <a:buNone/>
            </a:pPr>
            <a:endParaRPr lang="de-DE" sz="1000" dirty="0">
              <a:latin typeface="TheSans B5 Plain" pitchFamily="34" charset="0"/>
            </a:endParaRP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</p:spTree>
    <p:extLst>
      <p:ext uri="{BB962C8B-B14F-4D97-AF65-F5344CB8AC3E}">
        <p14:creationId xmlns:p14="http://schemas.microsoft.com/office/powerpoint/2010/main" val="31664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69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6: 	GmbH-Geschäftsführer ≠ Kommanditist, </a:t>
            </a:r>
            <a:r>
              <a:rPr lang="de-DE" sz="2000" dirty="0" smtClean="0">
                <a:latin typeface="TheSans B5 Plain" pitchFamily="34" charset="0"/>
              </a:rPr>
              <a:t>			Geschäftsführungsvergütung </a:t>
            </a:r>
            <a:r>
              <a:rPr lang="de-DE" sz="2000" dirty="0">
                <a:latin typeface="TheSans B5 Plain" pitchFamily="34" charset="0"/>
              </a:rPr>
              <a:t>von</a:t>
            </a:r>
          </a:p>
          <a:p>
            <a:r>
              <a:rPr lang="de-DE" sz="2000" dirty="0">
                <a:latin typeface="TheSans B5 Plain" pitchFamily="34" charset="0"/>
              </a:rPr>
              <a:t>		KG an GmbH-Geschäftsführer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8" y="1756540"/>
            <a:ext cx="6318900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6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71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7: 	GmbH-Geschäftsführer ≠ Kommanditist, </a:t>
            </a:r>
            <a:r>
              <a:rPr lang="de-DE" sz="2000" dirty="0" smtClean="0">
                <a:latin typeface="TheSans B5 Plain" pitchFamily="34" charset="0"/>
              </a:rPr>
              <a:t>			Geschäftsführungsvergütung </a:t>
            </a:r>
            <a:r>
              <a:rPr lang="de-DE" sz="2000" dirty="0">
                <a:latin typeface="TheSans B5 Plain" pitchFamily="34" charset="0"/>
              </a:rPr>
              <a:t>von</a:t>
            </a:r>
          </a:p>
          <a:p>
            <a:r>
              <a:rPr lang="de-DE" sz="2000" dirty="0">
                <a:latin typeface="TheSans B5 Plain" pitchFamily="34" charset="0"/>
              </a:rPr>
              <a:t>		KG an GmbH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477963"/>
            <a:ext cx="600075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1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73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8: 	GmbH-Geschäftsführer = Kommanditist, </a:t>
            </a:r>
            <a:r>
              <a:rPr lang="de-DE" sz="2000" dirty="0" smtClean="0">
                <a:latin typeface="TheSans B5 Plain" pitchFamily="34" charset="0"/>
              </a:rPr>
              <a:t>			Geschäftsführungsvergütung </a:t>
            </a:r>
            <a:r>
              <a:rPr lang="de-DE" sz="2000" dirty="0">
                <a:latin typeface="TheSans B5 Plain" pitchFamily="34" charset="0"/>
              </a:rPr>
              <a:t>von</a:t>
            </a:r>
          </a:p>
          <a:p>
            <a:r>
              <a:rPr lang="de-DE" sz="2000" dirty="0">
                <a:latin typeface="TheSans B5 Plain" pitchFamily="34" charset="0"/>
              </a:rPr>
              <a:t>		KG an GmbH-Geschäftsführer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630363"/>
            <a:ext cx="60007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158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34: 	Umwandlungsrecht</a:t>
            </a:r>
          </a:p>
          <a:p>
            <a:r>
              <a:rPr lang="de-DE" sz="2000" dirty="0">
                <a:latin typeface="TheSans B5 Plain" pitchFamily="34" charset="0"/>
              </a:rPr>
              <a:t>			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1998663"/>
            <a:ext cx="6000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158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35: 	Umwandlungen nach dem UmwG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" y="2003425"/>
            <a:ext cx="6000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159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36: 	Arten der Verschmelzung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7" y="2181225"/>
            <a:ext cx="6000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977467"/>
            <a:ext cx="5387487" cy="75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>
                <a:latin typeface="TheSans B5 Plain" pitchFamily="34" charset="0"/>
              </a:rPr>
              <a:t>Quelle: </a:t>
            </a:r>
            <a:r>
              <a:rPr lang="de-DE" sz="1200" dirty="0" smtClean="0">
                <a:latin typeface="TheSans B5 Plain" pitchFamily="34" charset="0"/>
              </a:rPr>
              <a:t>König, </a:t>
            </a:r>
            <a:r>
              <a:rPr lang="de-DE" sz="1200" dirty="0" err="1" smtClean="0">
                <a:latin typeface="TheSans B5 Plain" pitchFamily="34" charset="0"/>
              </a:rPr>
              <a:t>Maßbaum</a:t>
            </a:r>
            <a:r>
              <a:rPr lang="de-DE" sz="1200" dirty="0" smtClean="0">
                <a:latin typeface="TheSans B5 Plain" pitchFamily="34" charset="0"/>
              </a:rPr>
              <a:t>, </a:t>
            </a:r>
            <a:r>
              <a:rPr lang="de-DE" sz="1200" dirty="0" err="1" smtClean="0">
                <a:latin typeface="TheSans B5 Plain" pitchFamily="34" charset="0"/>
              </a:rPr>
              <a:t>Sureth-Sloane</a:t>
            </a:r>
            <a:r>
              <a:rPr lang="de-DE" sz="1200" dirty="0" smtClean="0">
                <a:latin typeface="TheSans B5 Plain" pitchFamily="34" charset="0"/>
              </a:rPr>
              <a:t>, Besteuerung und Rechtsformwahl,</a:t>
            </a:r>
            <a:br>
              <a:rPr lang="de-DE" sz="1200" dirty="0" smtClean="0">
                <a:latin typeface="TheSans B5 Plain" pitchFamily="34" charset="0"/>
              </a:rPr>
            </a:br>
            <a:r>
              <a:rPr lang="de-DE" sz="1200" dirty="0" smtClean="0">
                <a:latin typeface="TheSans B5 Plain" pitchFamily="34" charset="0"/>
              </a:rPr>
              <a:t>	7. Auflage 2016, Seite 161</a:t>
            </a:r>
            <a:endParaRPr lang="de-DE" sz="1200" dirty="0">
              <a:latin typeface="TheSans B5 Plain" pitchFamily="34" charset="0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273336" y="9354306"/>
            <a:ext cx="1809907" cy="41254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© 2017 NWB Verlag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012505" y="9354308"/>
            <a:ext cx="2941158" cy="527403"/>
          </a:xfrm>
        </p:spPr>
        <p:txBody>
          <a:bodyPr/>
          <a:lstStyle/>
          <a:p>
            <a:r>
              <a:rPr lang="de-DE" dirty="0"/>
              <a:t>Dozentenmaterial NWB Studium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73336" y="433101"/>
            <a:ext cx="634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heSans B5 Plain" pitchFamily="34" charset="0"/>
              </a:rPr>
              <a:t>ABB. 37: 	Formen der Spaltung</a:t>
            </a:r>
          </a:p>
          <a:p>
            <a:r>
              <a:rPr lang="de-DE" sz="2000" dirty="0">
                <a:latin typeface="TheSans B5 Plain" pitchFamily="34" charset="0"/>
              </a:rPr>
              <a:t>			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8" y="1841500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3561&quot;&gt;&lt;object type=&quot;3&quot; unique_id=&quot;13562&quot;&gt;&lt;property id=&quot;20148&quot; value=&quot;5&quot;/&gt;&lt;property id=&quot;20300&quot; value=&quot;Folie 1 - &amp;quot;Test&amp;quot;&quot;/&gt;&lt;property id=&quot;20307&quot; value=&quot;256&quot;/&gt;&lt;/object&gt;&lt;object type=&quot;3&quot; unique_id=&quot;13563&quot;&gt;&lt;property id=&quot;20148&quot; value=&quot;5&quot;/&gt;&lt;property id=&quot;20300&quot; value=&quot;Folie 2 - &amp;quot;Der Test ist gut&amp;quot;&quot;/&gt;&lt;property id=&quot;20307&quot; value=&quot;257&quot;/&gt;&lt;/object&gt;&lt;/object&gt;&lt;object type=&quot;8&quot; unique_id=&quot;13567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C2E11DB377F74BACC3D7E785BBBA93" ma:contentTypeVersion="0" ma:contentTypeDescription="Ein neues Dokument erstellen." ma:contentTypeScope="" ma:versionID="a7d185de9fdc17f1180ee66f893682fc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832B5C-E26F-42ED-8F89-31963419BC40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9DFE0A4-9AA9-4C35-9F47-F2BB61276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C697213-FD1A-4258-9D6C-38EECE3BD3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A4-Papier (210x297 mm)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Office-Design</vt:lpstr>
      <vt:lpstr>Besteuerung und Rechtsformwahl – Dozentenmaterialien – Abbildungen</vt:lpstr>
      <vt:lpstr>Inhalt Die Nummerierung der Abbildungen entspricht der Darstellung im Buch.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Nutzungshinweise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Joachim Klaws</dc:creator>
  <cp:lastModifiedBy>Larenta, Natalie</cp:lastModifiedBy>
  <cp:revision>82</cp:revision>
  <cp:lastPrinted>2013-04-11T11:34:55Z</cp:lastPrinted>
  <dcterms:created xsi:type="dcterms:W3CDTF">2013-04-10T13:47:22Z</dcterms:created>
  <dcterms:modified xsi:type="dcterms:W3CDTF">2017-10-04T09:50:02Z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0x0101003AC2E11DB377F74BACC3D7E785BBBA93</vt:lpwstr>
  </property>
</Properties>
</file>